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3" r:id="rId4"/>
    <p:sldId id="269" r:id="rId5"/>
    <p:sldId id="258" r:id="rId6"/>
    <p:sldId id="261" r:id="rId7"/>
    <p:sldId id="264" r:id="rId8"/>
    <p:sldId id="268" r:id="rId9"/>
    <p:sldId id="259" r:id="rId10"/>
    <p:sldId id="267" r:id="rId11"/>
    <p:sldId id="265" r:id="rId12"/>
    <p:sldId id="272" r:id="rId13"/>
    <p:sldId id="273" r:id="rId14"/>
    <p:sldId id="274" r:id="rId15"/>
    <p:sldId id="278" r:id="rId16"/>
    <p:sldId id="266" r:id="rId17"/>
    <p:sldId id="276" r:id="rId18"/>
    <p:sldId id="271" r:id="rId19"/>
    <p:sldId id="277" r:id="rId20"/>
    <p:sldId id="262"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624"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2/25/2014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2/25/2014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2E5C4C28-BD4B-4892-9A2D-6E19BD753A9A}" type="datetime1">
              <a:rPr lang="en-US" smtClean="0"/>
              <a:pPr/>
              <a:t>2/25/2014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2/25/2014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2/25/2014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2/25/2014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2/25/2014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2/25/2014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22714818-984F-4759-BF72-A33BDC1963BD}" type="datetime1">
              <a:rPr lang="en-US" smtClean="0"/>
              <a:pPr/>
              <a:t>2/25/2014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9EA7E191-5F94-4FC1-B823-BD7CABF7FA06}" type="datetime1">
              <a:rPr lang="en-US" smtClean="0"/>
              <a:pPr/>
              <a:t>2/25/2014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2/25/2014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2/25/2014</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msdn.microsoft.com/en-us/library/dd193409.aspx" TargetMode="External"/><Relationship Id="rId7" Type="http://schemas.openxmlformats.org/officeDocument/2006/relationships/hyperlink" Target="http://blogs.msdn.com/b/buckh/archive/2012/03/10/team-foundation-version-control-client-api-example-for-tfs-2010-and-newer.aspx" TargetMode="External"/><Relationship Id="rId2" Type="http://schemas.openxmlformats.org/officeDocument/2006/relationships/hyperlink" Target="http://msdn.microsoft.com/en-us/library/aa833202(v=vs.100).aspx" TargetMode="External"/><Relationship Id="rId1" Type="http://schemas.openxmlformats.org/officeDocument/2006/relationships/slideLayout" Target="../slideLayouts/slideLayout2.xml"/><Relationship Id="rId6" Type="http://schemas.openxmlformats.org/officeDocument/2006/relationships/hyperlink" Target="http://blog.nwcadence.com/database-build-deployment-with-tfs-2/" TargetMode="External"/><Relationship Id="rId5" Type="http://schemas.openxmlformats.org/officeDocument/2006/relationships/hyperlink" Target="http://code.commongroove.com/2012/12/19/vsdbcmd-create-a-dbschema-file-from-an-existing-database/" TargetMode="External"/><Relationship Id="rId4" Type="http://schemas.openxmlformats.org/officeDocument/2006/relationships/hyperlink" Target="http://msdn.microsoft.com/en-us/library/dd193254.asp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msdn.microsoft.com/en-us/library/hh550080(v=vs.103).aspx" TargetMode="External"/><Relationship Id="rId3" Type="http://schemas.openxmlformats.org/officeDocument/2006/relationships/hyperlink" Target="http://msdn.microsoft.com/en-us/library/bb286958.aspx" TargetMode="External"/><Relationship Id="rId7" Type="http://schemas.openxmlformats.org/officeDocument/2006/relationships/hyperlink" Target="http://documentation.red-gate.com/display/SC10/Using+XML+to+specify+command+line+arguments" TargetMode="External"/><Relationship Id="rId2" Type="http://schemas.openxmlformats.org/officeDocument/2006/relationships/hyperlink" Target="http://msdn.microsoft.com/en-us/magazine/jj883959.aspx" TargetMode="External"/><Relationship Id="rId1" Type="http://schemas.openxmlformats.org/officeDocument/2006/relationships/slideLayout" Target="../slideLayouts/slideLayout2.xml"/><Relationship Id="rId6" Type="http://schemas.openxmlformats.org/officeDocument/2006/relationships/hyperlink" Target="http://documentation.red-gate.com/display/SDC10/Switches+used+in+the+command+line" TargetMode="External"/><Relationship Id="rId5" Type="http://schemas.openxmlformats.org/officeDocument/2006/relationships/hyperlink" Target="http://documentation.red-gate.com/display/SC10/Using+the+command+line" TargetMode="External"/><Relationship Id="rId4" Type="http://schemas.openxmlformats.org/officeDocument/2006/relationships/hyperlink" Target="http://blogs.infosupport.com/getting-latest-files-from-tfs-using-powershel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8153400" cy="2514600"/>
          </a:xfrm>
        </p:spPr>
        <p:txBody>
          <a:bodyPr>
            <a:normAutofit fontScale="90000"/>
          </a:bodyPr>
          <a:lstStyle/>
          <a:p>
            <a:r>
              <a:rPr lang="en-US" sz="8800" dirty="0" smtClean="0"/>
              <a:t>Isolated Database Environments</a:t>
            </a:r>
            <a:endParaRPr lang="en-US" dirty="0"/>
          </a:p>
        </p:txBody>
      </p:sp>
      <p:sp>
        <p:nvSpPr>
          <p:cNvPr id="3" name="Subtitle 2"/>
          <p:cNvSpPr>
            <a:spLocks noGrp="1"/>
          </p:cNvSpPr>
          <p:nvPr>
            <p:ph type="subTitle" idx="1"/>
          </p:nvPr>
        </p:nvSpPr>
        <p:spPr>
          <a:xfrm>
            <a:off x="1371600" y="4419600"/>
            <a:ext cx="6400800" cy="914400"/>
          </a:xfrm>
        </p:spPr>
        <p:txBody>
          <a:bodyPr/>
          <a:lstStyle/>
          <a:p>
            <a:r>
              <a:rPr lang="en-US" sz="2800" dirty="0" smtClean="0"/>
              <a:t>Kevin Howell</a:t>
            </a:r>
          </a:p>
          <a:p>
            <a:r>
              <a:rPr lang="en-US" dirty="0" smtClean="0"/>
              <a:t>February 2014</a:t>
            </a:r>
            <a:endParaRPr lang="en-US" dirty="0"/>
          </a:p>
        </p:txBody>
      </p:sp>
    </p:spTree>
    <p:extLst>
      <p:ext uri="{BB962C8B-B14F-4D97-AF65-F5344CB8AC3E}">
        <p14:creationId xmlns:p14="http://schemas.microsoft.com/office/powerpoint/2010/main" val="25512589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667000"/>
            <a:ext cx="8229600" cy="3962400"/>
          </a:xfrm>
        </p:spPr>
        <p:txBody>
          <a:bodyPr>
            <a:normAutofit fontScale="70000" lnSpcReduction="20000"/>
          </a:bodyPr>
          <a:lstStyle/>
          <a:p>
            <a:pPr lvl="1"/>
            <a:r>
              <a:rPr lang="en-US" sz="2400" b="1" dirty="0" smtClean="0">
                <a:solidFill>
                  <a:srgbClr val="FF0000"/>
                </a:solidFill>
              </a:rPr>
              <a:t>(1) </a:t>
            </a:r>
            <a:r>
              <a:rPr lang="en-US" sz="2400" dirty="0" smtClean="0"/>
              <a:t>The </a:t>
            </a:r>
            <a:r>
              <a:rPr lang="en-US" sz="2400" dirty="0"/>
              <a:t>developer environment will be updated with the latest schema and data from the control repositories.  This is accomplished with a .NET </a:t>
            </a:r>
            <a:r>
              <a:rPr lang="en-US" sz="2400" b="1" dirty="0"/>
              <a:t>utility</a:t>
            </a:r>
            <a:r>
              <a:rPr lang="en-US" sz="2400" dirty="0"/>
              <a:t> which will run all 3 parts in succession.</a:t>
            </a:r>
          </a:p>
          <a:p>
            <a:pPr lvl="2"/>
            <a:r>
              <a:rPr lang="en-US" b="1" dirty="0" smtClean="0">
                <a:solidFill>
                  <a:srgbClr val="FF0000"/>
                </a:solidFill>
              </a:rPr>
              <a:t>(a) </a:t>
            </a:r>
            <a:r>
              <a:rPr lang="en-US" dirty="0" smtClean="0"/>
              <a:t>Move </a:t>
            </a:r>
            <a:r>
              <a:rPr lang="en-US" dirty="0"/>
              <a:t>the </a:t>
            </a:r>
            <a:r>
              <a:rPr lang="en-US" b="1" dirty="0"/>
              <a:t>schema</a:t>
            </a:r>
            <a:r>
              <a:rPr lang="en-US" dirty="0"/>
              <a:t> changes from the central TFS repository to the local TFS repository for all databases</a:t>
            </a:r>
          </a:p>
          <a:p>
            <a:pPr lvl="2"/>
            <a:r>
              <a:rPr lang="en-US" b="1" dirty="0" smtClean="0">
                <a:solidFill>
                  <a:srgbClr val="FF0000"/>
                </a:solidFill>
              </a:rPr>
              <a:t>(b) </a:t>
            </a:r>
            <a:r>
              <a:rPr lang="en-US" dirty="0" smtClean="0"/>
              <a:t>Move </a:t>
            </a:r>
            <a:r>
              <a:rPr lang="en-US" dirty="0"/>
              <a:t>the </a:t>
            </a:r>
            <a:r>
              <a:rPr lang="en-US" b="1" dirty="0"/>
              <a:t>schema</a:t>
            </a:r>
            <a:r>
              <a:rPr lang="en-US" dirty="0"/>
              <a:t> changes from the local TFS repository to the local databases</a:t>
            </a:r>
          </a:p>
          <a:p>
            <a:pPr lvl="2"/>
            <a:r>
              <a:rPr lang="en-US" b="1" dirty="0" smtClean="0">
                <a:solidFill>
                  <a:srgbClr val="FF0000"/>
                </a:solidFill>
              </a:rPr>
              <a:t>(c) </a:t>
            </a:r>
            <a:r>
              <a:rPr lang="en-US" dirty="0" smtClean="0"/>
              <a:t>Move </a:t>
            </a:r>
            <a:r>
              <a:rPr lang="en-US" dirty="0"/>
              <a:t>the </a:t>
            </a:r>
            <a:r>
              <a:rPr lang="en-US" b="1" dirty="0"/>
              <a:t>data</a:t>
            </a:r>
            <a:r>
              <a:rPr lang="en-US" dirty="0"/>
              <a:t> changes from the central development databases to the local databases</a:t>
            </a:r>
          </a:p>
          <a:p>
            <a:pPr lvl="1"/>
            <a:r>
              <a:rPr lang="en-US" sz="2400" b="1" dirty="0" smtClean="0">
                <a:solidFill>
                  <a:srgbClr val="00B050"/>
                </a:solidFill>
              </a:rPr>
              <a:t>(2)</a:t>
            </a:r>
            <a:r>
              <a:rPr lang="en-US" sz="2400" b="1" dirty="0" smtClean="0"/>
              <a:t> Developer</a:t>
            </a:r>
            <a:r>
              <a:rPr lang="en-US" sz="2400" dirty="0" smtClean="0"/>
              <a:t> </a:t>
            </a:r>
            <a:r>
              <a:rPr lang="en-US" sz="2400" dirty="0"/>
              <a:t>will develop in either Visual Studio or SSMS and maintain their local TFS repository for further promotion.  It is the responsibility of the developer to keep the local database and the local TFS repository in sync for all </a:t>
            </a:r>
            <a:r>
              <a:rPr lang="en-US" sz="2400" b="1" dirty="0"/>
              <a:t>schema</a:t>
            </a:r>
            <a:r>
              <a:rPr lang="en-US" sz="2400" dirty="0"/>
              <a:t> changes.</a:t>
            </a:r>
          </a:p>
          <a:p>
            <a:pPr lvl="1"/>
            <a:r>
              <a:rPr lang="en-US" sz="2400" b="1" dirty="0" smtClean="0">
                <a:solidFill>
                  <a:srgbClr val="00B050"/>
                </a:solidFill>
              </a:rPr>
              <a:t>(3) </a:t>
            </a:r>
            <a:r>
              <a:rPr lang="en-US" sz="2400" b="1" dirty="0" smtClean="0"/>
              <a:t>Developer</a:t>
            </a:r>
            <a:r>
              <a:rPr lang="en-US" sz="2400" dirty="0" smtClean="0"/>
              <a:t> </a:t>
            </a:r>
            <a:r>
              <a:rPr lang="en-US" sz="2400" dirty="0"/>
              <a:t>will push any </a:t>
            </a:r>
            <a:r>
              <a:rPr lang="en-US" sz="2400" b="1" dirty="0"/>
              <a:t>schema</a:t>
            </a:r>
            <a:r>
              <a:rPr lang="en-US" sz="2400" dirty="0"/>
              <a:t> changes to the central TFS repository when changes have been unit tested and ready for integration and regression testing</a:t>
            </a:r>
          </a:p>
          <a:p>
            <a:pPr lvl="1"/>
            <a:r>
              <a:rPr lang="en-US" sz="2400" b="1" dirty="0" smtClean="0">
                <a:solidFill>
                  <a:srgbClr val="0000FF"/>
                </a:solidFill>
              </a:rPr>
              <a:t>(4)</a:t>
            </a:r>
            <a:r>
              <a:rPr lang="en-US" sz="2400" b="1" dirty="0" smtClean="0">
                <a:solidFill>
                  <a:srgbClr val="00B050"/>
                </a:solidFill>
              </a:rPr>
              <a:t> </a:t>
            </a:r>
            <a:r>
              <a:rPr lang="en-US" sz="2400" dirty="0" smtClean="0"/>
              <a:t>An </a:t>
            </a:r>
            <a:r>
              <a:rPr lang="en-US" sz="2400" b="1" dirty="0"/>
              <a:t>automated nightly process</a:t>
            </a:r>
            <a:r>
              <a:rPr lang="en-US" sz="2400" dirty="0"/>
              <a:t> will push the </a:t>
            </a:r>
            <a:r>
              <a:rPr lang="en-US" sz="2400" b="1" dirty="0"/>
              <a:t>schema</a:t>
            </a:r>
            <a:r>
              <a:rPr lang="en-US" sz="2400" dirty="0"/>
              <a:t> changes from the central TFS repository to the central development database</a:t>
            </a:r>
          </a:p>
          <a:p>
            <a:pPr lvl="1"/>
            <a:r>
              <a:rPr lang="en-US" sz="2400" b="1" dirty="0" smtClean="0">
                <a:solidFill>
                  <a:srgbClr val="00B050"/>
                </a:solidFill>
              </a:rPr>
              <a:t>(5) </a:t>
            </a:r>
            <a:r>
              <a:rPr lang="en-US" sz="2400" b="1" dirty="0" smtClean="0"/>
              <a:t>Developer</a:t>
            </a:r>
            <a:r>
              <a:rPr lang="en-US" sz="2400" dirty="0" smtClean="0"/>
              <a:t> </a:t>
            </a:r>
            <a:r>
              <a:rPr lang="en-US" sz="2400" dirty="0"/>
              <a:t>will manually push any </a:t>
            </a:r>
            <a:r>
              <a:rPr lang="en-US" sz="2400" b="1" dirty="0"/>
              <a:t>data</a:t>
            </a:r>
            <a:r>
              <a:rPr lang="en-US" sz="2400" dirty="0"/>
              <a:t> changes to the central development database for further testing</a:t>
            </a:r>
          </a:p>
          <a:p>
            <a:endParaRPr lang="en-US" dirty="0"/>
          </a:p>
        </p:txBody>
      </p:sp>
      <p:sp>
        <p:nvSpPr>
          <p:cNvPr id="3" name="Title 2"/>
          <p:cNvSpPr>
            <a:spLocks noGrp="1"/>
          </p:cNvSpPr>
          <p:nvPr>
            <p:ph type="title"/>
          </p:nvPr>
        </p:nvSpPr>
        <p:spPr/>
        <p:txBody>
          <a:bodyPr/>
          <a:lstStyle/>
          <a:p>
            <a:r>
              <a:rPr lang="en-US" dirty="0" smtClean="0"/>
              <a:t>Schema &amp; Data Lifecycle</a:t>
            </a:r>
            <a:endParaRPr lang="en-US" dirty="0"/>
          </a:p>
        </p:txBody>
      </p:sp>
    </p:spTree>
    <p:extLst>
      <p:ext uri="{BB962C8B-B14F-4D97-AF65-F5344CB8AC3E}">
        <p14:creationId xmlns:p14="http://schemas.microsoft.com/office/powerpoint/2010/main" val="4288435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Schema &amp; Data Lifecycle</a:t>
            </a:r>
            <a:endParaRPr lang="en-US" dirty="0"/>
          </a:p>
        </p:txBody>
      </p:sp>
      <p:sp>
        <p:nvSpPr>
          <p:cNvPr id="4" name="Content Placeholder 3"/>
          <p:cNvSpPr>
            <a:spLocks noGrp="1"/>
          </p:cNvSpPr>
          <p:nvPr>
            <p:ph idx="1"/>
          </p:nvPr>
        </p:nvSpPr>
        <p:spPr/>
        <p:txBody>
          <a:bodyPr/>
          <a:lstStyle/>
          <a:p>
            <a:endParaRPr lang="en-US"/>
          </a:p>
        </p:txBody>
      </p:sp>
      <p:pic>
        <p:nvPicPr>
          <p:cNvPr id="5" name="Picture 4"/>
          <p:cNvPicPr/>
          <p:nvPr/>
        </p:nvPicPr>
        <p:blipFill>
          <a:blip r:embed="rId2"/>
          <a:stretch>
            <a:fillRect/>
          </a:stretch>
        </p:blipFill>
        <p:spPr>
          <a:xfrm>
            <a:off x="152400" y="2667000"/>
            <a:ext cx="8763000" cy="3733800"/>
          </a:xfrm>
          <a:prstGeom prst="rect">
            <a:avLst/>
          </a:prstGeom>
        </p:spPr>
      </p:pic>
    </p:spTree>
    <p:extLst>
      <p:ext uri="{BB962C8B-B14F-4D97-AF65-F5344CB8AC3E}">
        <p14:creationId xmlns:p14="http://schemas.microsoft.com/office/powerpoint/2010/main" val="2118191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Use Team Foundation Clients in Visual Studio</a:t>
            </a:r>
          </a:p>
          <a:p>
            <a:r>
              <a:rPr lang="en-US" dirty="0" smtClean="0"/>
              <a:t>Get the latest version of source code (schema) from the TFS repository</a:t>
            </a:r>
          </a:p>
          <a:p>
            <a:r>
              <a:rPr lang="en-US" dirty="0" smtClean="0"/>
              <a:t>Need 3 references and declarations added to project </a:t>
            </a:r>
          </a:p>
          <a:p>
            <a:pPr lvl="1"/>
            <a:r>
              <a:rPr lang="en-US" dirty="0" err="1" smtClean="0"/>
              <a:t>Microsoft.TeamFoundation.Client</a:t>
            </a:r>
            <a:endParaRPr lang="en-US" dirty="0" smtClean="0"/>
          </a:p>
          <a:p>
            <a:pPr lvl="1"/>
            <a:r>
              <a:rPr lang="en-US" dirty="0" err="1" smtClean="0"/>
              <a:t>Microsoft.TeamFoundation.VersionControl.Client</a:t>
            </a:r>
            <a:endParaRPr lang="en-US" dirty="0" smtClean="0"/>
          </a:p>
          <a:p>
            <a:pPr lvl="1"/>
            <a:r>
              <a:rPr lang="en-US" dirty="0" smtClean="0"/>
              <a:t>System.IO</a:t>
            </a:r>
            <a:endParaRPr lang="en-US" dirty="0"/>
          </a:p>
        </p:txBody>
      </p:sp>
      <p:sp>
        <p:nvSpPr>
          <p:cNvPr id="3" name="Title 2"/>
          <p:cNvSpPr>
            <a:spLocks noGrp="1"/>
          </p:cNvSpPr>
          <p:nvPr>
            <p:ph type="title"/>
          </p:nvPr>
        </p:nvSpPr>
        <p:spPr/>
        <p:txBody>
          <a:bodyPr>
            <a:normAutofit fontScale="90000"/>
          </a:bodyPr>
          <a:lstStyle/>
          <a:p>
            <a:r>
              <a:rPr lang="en-US" dirty="0" smtClean="0"/>
              <a:t>(1a) TFS</a:t>
            </a:r>
            <a:br>
              <a:rPr lang="en-US" dirty="0" smtClean="0"/>
            </a:br>
            <a:r>
              <a:rPr lang="en-US" sz="4000" dirty="0" smtClean="0"/>
              <a:t>Central to Local Repository Automation</a:t>
            </a:r>
            <a:endParaRPr lang="en-US" sz="4000" dirty="0"/>
          </a:p>
        </p:txBody>
      </p:sp>
    </p:spTree>
    <p:extLst>
      <p:ext uri="{BB962C8B-B14F-4D97-AF65-F5344CB8AC3E}">
        <p14:creationId xmlns:p14="http://schemas.microsoft.com/office/powerpoint/2010/main" val="3749814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(1a) TFS</a:t>
            </a:r>
            <a:r>
              <a:rPr lang="en-US" dirty="0"/>
              <a:t/>
            </a:r>
            <a:br>
              <a:rPr lang="en-US" dirty="0"/>
            </a:br>
            <a:r>
              <a:rPr lang="en-US" sz="4000" dirty="0"/>
              <a:t>Central to Local Repository Automation</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999" y="3657600"/>
            <a:ext cx="8567305" cy="27717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0999" y="2057400"/>
            <a:ext cx="3581400" cy="15049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143005" y="2620632"/>
            <a:ext cx="696024" cy="369332"/>
          </a:xfrm>
          <a:prstGeom prst="rect">
            <a:avLst/>
          </a:prstGeom>
          <a:noFill/>
        </p:spPr>
        <p:txBody>
          <a:bodyPr wrap="none" rtlCol="0">
            <a:spAutoFit/>
          </a:bodyPr>
          <a:lstStyle/>
          <a:p>
            <a:r>
              <a:rPr lang="en-US" dirty="0" smtClean="0"/>
              <a:t>Form</a:t>
            </a:r>
            <a:endParaRPr lang="en-US" dirty="0"/>
          </a:p>
        </p:txBody>
      </p:sp>
      <p:sp>
        <p:nvSpPr>
          <p:cNvPr id="8" name="TextBox 7"/>
          <p:cNvSpPr txBox="1"/>
          <p:nvPr/>
        </p:nvSpPr>
        <p:spPr>
          <a:xfrm>
            <a:off x="6553200" y="2805361"/>
            <a:ext cx="684803" cy="369332"/>
          </a:xfrm>
          <a:prstGeom prst="rect">
            <a:avLst/>
          </a:prstGeom>
          <a:noFill/>
        </p:spPr>
        <p:txBody>
          <a:bodyPr wrap="none" rtlCol="0">
            <a:spAutoFit/>
          </a:bodyPr>
          <a:lstStyle/>
          <a:p>
            <a:r>
              <a:rPr lang="en-US" dirty="0" smtClean="0"/>
              <a:t>Code</a:t>
            </a:r>
          </a:p>
        </p:txBody>
      </p:sp>
      <p:cxnSp>
        <p:nvCxnSpPr>
          <p:cNvPr id="9" name="Straight Arrow Connector 8"/>
          <p:cNvCxnSpPr>
            <a:stCxn id="4" idx="1"/>
            <a:endCxn id="6147" idx="3"/>
          </p:cNvCxnSpPr>
          <p:nvPr/>
        </p:nvCxnSpPr>
        <p:spPr>
          <a:xfrm flipH="1">
            <a:off x="3962399" y="2805298"/>
            <a:ext cx="1180606" cy="4577"/>
          </a:xfrm>
          <a:prstGeom prst="straightConnector1">
            <a:avLst/>
          </a:prstGeom>
          <a:ln w="1905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8" idx="2"/>
          </p:cNvCxnSpPr>
          <p:nvPr/>
        </p:nvCxnSpPr>
        <p:spPr>
          <a:xfrm>
            <a:off x="6895602" y="3174693"/>
            <a:ext cx="0" cy="482907"/>
          </a:xfrm>
          <a:prstGeom prst="straightConnector1">
            <a:avLst/>
          </a:prstGeom>
          <a:ln w="1905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6579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Command Line call to publish from a DACPAC file to a SQL Server database</a:t>
            </a:r>
          </a:p>
          <a:p>
            <a:r>
              <a:rPr lang="en-US" dirty="0" smtClean="0"/>
              <a:t>For Visual Studio 2010 and before, use VSDBCMD.EXE</a:t>
            </a:r>
          </a:p>
          <a:p>
            <a:r>
              <a:rPr lang="en-US" dirty="0" smtClean="0"/>
              <a:t>For Visual Studio 2012 and later, use SQLPackage.EXE</a:t>
            </a:r>
          </a:p>
          <a:p>
            <a:pPr lvl="1"/>
            <a:r>
              <a:rPr lang="en-US" dirty="0"/>
              <a:t>Located in C:\Program Files\Microsoft SQL Server\110\DAC\bin or C:\Program Files (x86)\Microsoft SQL </a:t>
            </a:r>
            <a:r>
              <a:rPr lang="en-US" dirty="0" smtClean="0"/>
              <a:t>Server\110\DAC\bin</a:t>
            </a:r>
          </a:p>
          <a:p>
            <a:r>
              <a:rPr lang="en-US" dirty="0"/>
              <a:t>Need </a:t>
            </a:r>
            <a:r>
              <a:rPr lang="en-US" dirty="0" smtClean="0"/>
              <a:t>2 </a:t>
            </a:r>
            <a:r>
              <a:rPr lang="en-US" dirty="0"/>
              <a:t>references and declarations added to project </a:t>
            </a:r>
          </a:p>
          <a:p>
            <a:pPr lvl="1"/>
            <a:r>
              <a:rPr lang="en-US" dirty="0" err="1" smtClean="0"/>
              <a:t>Microsoft.Build.Evaluation</a:t>
            </a:r>
            <a:endParaRPr lang="en-US" dirty="0"/>
          </a:p>
          <a:p>
            <a:pPr lvl="1"/>
            <a:r>
              <a:rPr lang="en-US" dirty="0" err="1" smtClean="0"/>
              <a:t>Microsoft.Build.Logging</a:t>
            </a:r>
            <a:endParaRPr lang="en-US" dirty="0"/>
          </a:p>
          <a:p>
            <a:pPr lvl="1"/>
            <a:endParaRPr lang="en-US" dirty="0" smtClean="0"/>
          </a:p>
          <a:p>
            <a:pPr marL="0" indent="0">
              <a:buNone/>
            </a:pPr>
            <a:endParaRPr lang="en-US" dirty="0"/>
          </a:p>
        </p:txBody>
      </p:sp>
      <p:sp>
        <p:nvSpPr>
          <p:cNvPr id="3" name="Title 2"/>
          <p:cNvSpPr>
            <a:spLocks noGrp="1"/>
          </p:cNvSpPr>
          <p:nvPr>
            <p:ph type="title"/>
          </p:nvPr>
        </p:nvSpPr>
        <p:spPr>
          <a:xfrm>
            <a:off x="381000" y="304800"/>
            <a:ext cx="8382000" cy="1252728"/>
          </a:xfrm>
        </p:spPr>
        <p:txBody>
          <a:bodyPr>
            <a:normAutofit fontScale="90000"/>
          </a:bodyPr>
          <a:lstStyle/>
          <a:p>
            <a:r>
              <a:rPr lang="en-US" dirty="0" smtClean="0"/>
              <a:t>(1b) TFS</a:t>
            </a:r>
            <a:br>
              <a:rPr lang="en-US" dirty="0" smtClean="0"/>
            </a:br>
            <a:r>
              <a:rPr lang="en-US" sz="4000" dirty="0" smtClean="0"/>
              <a:t>Local Repository to Database Automation</a:t>
            </a:r>
            <a:endParaRPr lang="en-US" sz="4000" dirty="0"/>
          </a:p>
        </p:txBody>
      </p:sp>
    </p:spTree>
    <p:extLst>
      <p:ext uri="{BB962C8B-B14F-4D97-AF65-F5344CB8AC3E}">
        <p14:creationId xmlns:p14="http://schemas.microsoft.com/office/powerpoint/2010/main" val="4032002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04800"/>
            <a:ext cx="8382000" cy="1252728"/>
          </a:xfrm>
        </p:spPr>
        <p:txBody>
          <a:bodyPr>
            <a:normAutofit fontScale="90000"/>
          </a:bodyPr>
          <a:lstStyle/>
          <a:p>
            <a:r>
              <a:rPr lang="en-US" dirty="0" smtClean="0"/>
              <a:t>(1b) TFS</a:t>
            </a:r>
            <a:br>
              <a:rPr lang="en-US" dirty="0" smtClean="0"/>
            </a:br>
            <a:r>
              <a:rPr lang="en-US" sz="4000" dirty="0" smtClean="0"/>
              <a:t>Local Repository to Database Automation</a:t>
            </a:r>
            <a:endParaRPr lang="en-US" sz="4000"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5562600"/>
            <a:ext cx="7764053"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048000"/>
            <a:ext cx="7162800" cy="1937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1"/>
          <p:cNvSpPr>
            <a:spLocks noGrp="1"/>
          </p:cNvSpPr>
          <p:nvPr>
            <p:ph idx="1"/>
          </p:nvPr>
        </p:nvSpPr>
        <p:spPr>
          <a:xfrm>
            <a:off x="533400" y="2523067"/>
            <a:ext cx="4157133" cy="524933"/>
          </a:xfrm>
        </p:spPr>
        <p:txBody>
          <a:bodyPr>
            <a:normAutofit/>
          </a:bodyPr>
          <a:lstStyle/>
          <a:p>
            <a:r>
              <a:rPr lang="en-US" dirty="0" smtClean="0"/>
              <a:t>First Build the project:</a:t>
            </a:r>
            <a:endParaRPr lang="en-US" dirty="0"/>
          </a:p>
        </p:txBody>
      </p:sp>
      <p:sp>
        <p:nvSpPr>
          <p:cNvPr id="7" name="Content Placeholder 1"/>
          <p:cNvSpPr txBox="1">
            <a:spLocks/>
          </p:cNvSpPr>
          <p:nvPr/>
        </p:nvSpPr>
        <p:spPr>
          <a:xfrm>
            <a:off x="533399" y="5037667"/>
            <a:ext cx="7764054" cy="524933"/>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r>
              <a:rPr lang="en-US" dirty="0" smtClean="0"/>
              <a:t>Then deploy with </a:t>
            </a:r>
            <a:r>
              <a:rPr lang="en-US" dirty="0" err="1" smtClean="0"/>
              <a:t>SQLPackage</a:t>
            </a:r>
            <a:r>
              <a:rPr lang="en-US" dirty="0" smtClean="0"/>
              <a:t> Command line utility:</a:t>
            </a:r>
            <a:endParaRPr lang="en-US" dirty="0"/>
          </a:p>
        </p:txBody>
      </p:sp>
    </p:spTree>
    <p:extLst>
      <p:ext uri="{BB962C8B-B14F-4D97-AF65-F5344CB8AC3E}">
        <p14:creationId xmlns:p14="http://schemas.microsoft.com/office/powerpoint/2010/main" val="39941682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75467"/>
            <a:ext cx="8610599" cy="3450696"/>
          </a:xfrm>
        </p:spPr>
        <p:txBody>
          <a:bodyPr>
            <a:normAutofit/>
          </a:bodyPr>
          <a:lstStyle/>
          <a:p>
            <a:r>
              <a:rPr lang="en-US" dirty="0" smtClean="0"/>
              <a:t>Database to Database</a:t>
            </a:r>
          </a:p>
          <a:p>
            <a:pPr lvl="1"/>
            <a:r>
              <a:rPr lang="en-US" dirty="0" smtClean="0"/>
              <a:t>Command line utility (Pro Version)</a:t>
            </a:r>
          </a:p>
          <a:p>
            <a:pPr lvl="1"/>
            <a:r>
              <a:rPr lang="en-US" dirty="0" smtClean="0"/>
              <a:t>Can log changes for schema updates (not data)</a:t>
            </a:r>
          </a:p>
          <a:p>
            <a:pPr lvl="1"/>
            <a:r>
              <a:rPr lang="en-US" dirty="0" smtClean="0"/>
              <a:t>Use &lt;include&gt; tags to designate objects for comparison</a:t>
            </a:r>
          </a:p>
          <a:p>
            <a:pPr lvl="1"/>
            <a:r>
              <a:rPr lang="en-US" dirty="0" smtClean="0"/>
              <a:t>The &lt;include&gt; will include any objects containing the string </a:t>
            </a:r>
          </a:p>
          <a:p>
            <a:pPr lvl="1"/>
            <a:r>
              <a:rPr lang="en-US" dirty="0" smtClean="0"/>
              <a:t>The &lt;exclude&gt; tag will explicitly exclude objects</a:t>
            </a:r>
          </a:p>
          <a:p>
            <a:pPr lvl="1"/>
            <a:r>
              <a:rPr lang="en-US" dirty="0"/>
              <a:t>Use the &lt;synchronize</a:t>
            </a:r>
            <a:r>
              <a:rPr lang="en-US" dirty="0" smtClean="0"/>
              <a:t>/&gt; tag to execute the comparison update</a:t>
            </a:r>
            <a:endParaRPr lang="en-US" dirty="0"/>
          </a:p>
        </p:txBody>
      </p:sp>
      <p:sp>
        <p:nvSpPr>
          <p:cNvPr id="3" name="Title 2"/>
          <p:cNvSpPr>
            <a:spLocks noGrp="1"/>
          </p:cNvSpPr>
          <p:nvPr>
            <p:ph type="title"/>
          </p:nvPr>
        </p:nvSpPr>
        <p:spPr/>
        <p:txBody>
          <a:bodyPr/>
          <a:lstStyle/>
          <a:p>
            <a:r>
              <a:rPr lang="en-US" dirty="0" smtClean="0"/>
              <a:t>(</a:t>
            </a:r>
            <a:r>
              <a:rPr lang="en-US" dirty="0"/>
              <a:t>1c</a:t>
            </a:r>
            <a:r>
              <a:rPr lang="en-US" dirty="0" smtClean="0"/>
              <a:t>) Red Gate Automation</a:t>
            </a:r>
            <a:endParaRPr lang="en-US" dirty="0"/>
          </a:p>
        </p:txBody>
      </p:sp>
    </p:spTree>
    <p:extLst>
      <p:ext uri="{BB962C8B-B14F-4D97-AF65-F5344CB8AC3E}">
        <p14:creationId xmlns:p14="http://schemas.microsoft.com/office/powerpoint/2010/main" val="2409027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75467"/>
            <a:ext cx="8610599" cy="3450696"/>
          </a:xfrm>
        </p:spPr>
        <p:txBody>
          <a:bodyPr>
            <a:normAutofit/>
          </a:bodyPr>
          <a:lstStyle/>
          <a:p>
            <a:r>
              <a:rPr lang="en-US" dirty="0" smtClean="0"/>
              <a:t>Command Line Example</a:t>
            </a:r>
          </a:p>
        </p:txBody>
      </p:sp>
      <p:sp>
        <p:nvSpPr>
          <p:cNvPr id="3" name="Title 2"/>
          <p:cNvSpPr>
            <a:spLocks noGrp="1"/>
          </p:cNvSpPr>
          <p:nvPr>
            <p:ph type="title"/>
          </p:nvPr>
        </p:nvSpPr>
        <p:spPr/>
        <p:txBody>
          <a:bodyPr/>
          <a:lstStyle/>
          <a:p>
            <a:r>
              <a:rPr lang="en-US" dirty="0" smtClean="0"/>
              <a:t>(</a:t>
            </a:r>
            <a:r>
              <a:rPr lang="en-US" dirty="0"/>
              <a:t>1c</a:t>
            </a:r>
            <a:r>
              <a:rPr lang="en-US" dirty="0" smtClean="0"/>
              <a:t>) Red Gate Automation</a:t>
            </a:r>
            <a:endParaRPr lang="en-US"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583318"/>
            <a:ext cx="7725399" cy="709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453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Red Gate Automation - Data</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9663" y="2514600"/>
            <a:ext cx="5763587"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95235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590800"/>
            <a:ext cx="8458199" cy="3535363"/>
          </a:xfrm>
        </p:spPr>
        <p:txBody>
          <a:bodyPr>
            <a:normAutofit/>
          </a:bodyPr>
          <a:lstStyle/>
          <a:p>
            <a:r>
              <a:rPr lang="en-US" dirty="0" smtClean="0"/>
              <a:t>The IDBE project will provide independent development opportunities for large team collaboration, while adding security of source control and details about schema changes</a:t>
            </a:r>
          </a:p>
          <a:p>
            <a:r>
              <a:rPr lang="en-US" dirty="0" smtClean="0"/>
              <a:t>This project and workflow is a work in progress</a:t>
            </a:r>
          </a:p>
          <a:p>
            <a:r>
              <a:rPr lang="en-US" dirty="0" smtClean="0"/>
              <a:t>We have proof-of-concept near completion, and will be implementing soon</a:t>
            </a:r>
          </a:p>
          <a:p>
            <a:r>
              <a:rPr lang="en-US" dirty="0" smtClean="0"/>
              <a:t>Any suggestions or questions are welcome:</a:t>
            </a:r>
          </a:p>
          <a:p>
            <a:pPr lvl="1"/>
            <a:r>
              <a:rPr lang="en-US" dirty="0" smtClean="0"/>
              <a:t>Email: redkev1@yahoo.com</a:t>
            </a:r>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374782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2514600"/>
            <a:ext cx="7543800" cy="4114800"/>
          </a:xfrm>
        </p:spPr>
        <p:txBody>
          <a:bodyPr>
            <a:normAutofit fontScale="85000" lnSpcReduction="20000"/>
          </a:bodyPr>
          <a:lstStyle/>
          <a:p>
            <a:r>
              <a:rPr lang="en-US" sz="2800" dirty="0" smtClean="0"/>
              <a:t>Why?</a:t>
            </a:r>
          </a:p>
          <a:p>
            <a:r>
              <a:rPr lang="en-US" sz="2800" dirty="0" smtClean="0"/>
              <a:t>Implementation Process</a:t>
            </a:r>
          </a:p>
          <a:p>
            <a:r>
              <a:rPr lang="en-US" sz="2800" dirty="0" smtClean="0"/>
              <a:t>Pre – Isolated Database Environment Workflow</a:t>
            </a:r>
          </a:p>
          <a:p>
            <a:pPr lvl="1"/>
            <a:r>
              <a:rPr lang="en-US" sz="2600" dirty="0" smtClean="0"/>
              <a:t>Schema &amp; Data Workflow</a:t>
            </a:r>
          </a:p>
          <a:p>
            <a:pPr lvl="1"/>
            <a:r>
              <a:rPr lang="en-US" sz="2600" dirty="0" smtClean="0"/>
              <a:t>Manual Source Control</a:t>
            </a:r>
          </a:p>
          <a:p>
            <a:pPr lvl="2"/>
            <a:r>
              <a:rPr lang="en-US" sz="2400" dirty="0" smtClean="0"/>
              <a:t>Red Gate (Management Studio)</a:t>
            </a:r>
          </a:p>
          <a:p>
            <a:pPr lvl="2"/>
            <a:r>
              <a:rPr lang="en-US" sz="2400" dirty="0" smtClean="0"/>
              <a:t>TFS (Visual Studio)</a:t>
            </a:r>
          </a:p>
          <a:p>
            <a:r>
              <a:rPr lang="en-US" sz="2800" dirty="0" smtClean="0"/>
              <a:t>Isolated Database Environment</a:t>
            </a:r>
          </a:p>
          <a:p>
            <a:pPr lvl="1"/>
            <a:r>
              <a:rPr lang="en-US" sz="2600" dirty="0" smtClean="0"/>
              <a:t>Schema &amp; Data Lifecycle</a:t>
            </a:r>
          </a:p>
          <a:p>
            <a:pPr lvl="1"/>
            <a:r>
              <a:rPr lang="en-US" sz="2600" dirty="0" smtClean="0"/>
              <a:t>TFS – Central to Local Repository Automation</a:t>
            </a:r>
          </a:p>
          <a:p>
            <a:pPr lvl="1"/>
            <a:r>
              <a:rPr lang="en-US" sz="2600" dirty="0" smtClean="0"/>
              <a:t>TFS – Local Repository to Database Automation</a:t>
            </a:r>
          </a:p>
          <a:p>
            <a:pPr lvl="1"/>
            <a:r>
              <a:rPr lang="en-US" sz="2600" dirty="0"/>
              <a:t>Red Gate - Database to Database </a:t>
            </a:r>
            <a:r>
              <a:rPr lang="en-US" sz="2600" dirty="0" smtClean="0"/>
              <a:t>Automation</a:t>
            </a:r>
          </a:p>
          <a:p>
            <a:pPr lvl="1"/>
            <a:endParaRPr lang="en-US" sz="2600" dirty="0" smtClean="0"/>
          </a:p>
          <a:p>
            <a:endParaRPr lang="en-US" sz="2800" dirty="0"/>
          </a:p>
          <a:p>
            <a:endParaRPr lang="en-US" dirty="0" smtClean="0"/>
          </a:p>
          <a:p>
            <a:pPr marL="0" indent="0">
              <a:buNone/>
            </a:pPr>
            <a:endParaRPr lang="en-US" dirty="0" smtClean="0"/>
          </a:p>
          <a:p>
            <a:endParaRPr lang="en-US" dirty="0" smtClean="0"/>
          </a:p>
          <a:p>
            <a:pPr lvl="2"/>
            <a:endParaRPr lang="en-US" dirty="0" smtClean="0"/>
          </a:p>
          <a:p>
            <a:pPr lvl="2"/>
            <a:endParaRPr lang="en-US" dirty="0" smtClean="0"/>
          </a:p>
          <a:p>
            <a:pPr lvl="2"/>
            <a:endParaRPr lang="en-US" dirty="0" smtClean="0"/>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36529978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675466"/>
            <a:ext cx="8686799" cy="3877733"/>
          </a:xfrm>
        </p:spPr>
        <p:txBody>
          <a:bodyPr>
            <a:normAutofit fontScale="55000" lnSpcReduction="20000"/>
          </a:bodyPr>
          <a:lstStyle/>
          <a:p>
            <a:pPr lvl="0"/>
            <a:r>
              <a:rPr lang="en-US" dirty="0"/>
              <a:t>Walkthrough: Comparing the Schemas of a Database and Database </a:t>
            </a:r>
            <a:r>
              <a:rPr lang="en-US" dirty="0" smtClean="0"/>
              <a:t>Project: </a:t>
            </a:r>
          </a:p>
          <a:p>
            <a:pPr lvl="1"/>
            <a:r>
              <a:rPr lang="en-US" sz="2200" u="sng" dirty="0" smtClean="0">
                <a:hlinkClick r:id="rId2"/>
              </a:rPr>
              <a:t>http</a:t>
            </a:r>
            <a:r>
              <a:rPr lang="en-US" sz="2200" u="sng" dirty="0">
                <a:hlinkClick r:id="rId2"/>
              </a:rPr>
              <a:t>://msdn.microsoft.com/en-us/library/aa833202(v=vs.100).aspx</a:t>
            </a:r>
            <a:endParaRPr lang="en-US" sz="2200" dirty="0"/>
          </a:p>
          <a:p>
            <a:pPr marL="0" indent="0">
              <a:buNone/>
            </a:pPr>
            <a:endParaRPr lang="en-US" dirty="0"/>
          </a:p>
          <a:p>
            <a:pPr lvl="0"/>
            <a:r>
              <a:rPr lang="en-US" dirty="0"/>
              <a:t>Build and Deploy Databases to an Isolated Development </a:t>
            </a:r>
            <a:r>
              <a:rPr lang="en-US" dirty="0" smtClean="0"/>
              <a:t>Environment: </a:t>
            </a:r>
          </a:p>
          <a:p>
            <a:pPr lvl="1"/>
            <a:r>
              <a:rPr lang="en-US" sz="2200" u="sng" dirty="0" smtClean="0">
                <a:hlinkClick r:id="rId3"/>
              </a:rPr>
              <a:t>http</a:t>
            </a:r>
            <a:r>
              <a:rPr lang="en-US" sz="2200" u="sng" dirty="0">
                <a:hlinkClick r:id="rId3"/>
              </a:rPr>
              <a:t>://msdn.microsoft.com/en-us/library/dd193409.aspx</a:t>
            </a:r>
            <a:endParaRPr lang="en-US" sz="2200" dirty="0"/>
          </a:p>
          <a:p>
            <a:pPr marL="0" indent="0">
              <a:buNone/>
            </a:pPr>
            <a:endParaRPr lang="en-US" dirty="0"/>
          </a:p>
          <a:p>
            <a:pPr lvl="0"/>
            <a:r>
              <a:rPr lang="en-US" dirty="0"/>
              <a:t>How to: Configure Deployment Settings for Database and Server </a:t>
            </a:r>
            <a:r>
              <a:rPr lang="en-US" dirty="0" smtClean="0"/>
              <a:t>Projects: </a:t>
            </a:r>
          </a:p>
          <a:p>
            <a:pPr lvl="1"/>
            <a:r>
              <a:rPr lang="en-US" sz="2200" u="sng" dirty="0" smtClean="0">
                <a:hlinkClick r:id="rId4"/>
              </a:rPr>
              <a:t>http</a:t>
            </a:r>
            <a:r>
              <a:rPr lang="en-US" sz="2200" u="sng" dirty="0">
                <a:hlinkClick r:id="rId4"/>
              </a:rPr>
              <a:t>://msdn.microsoft.com/en-us/library/dd193254.aspx</a:t>
            </a:r>
            <a:endParaRPr lang="en-US" sz="2200" dirty="0"/>
          </a:p>
          <a:p>
            <a:pPr marL="0" indent="0">
              <a:buNone/>
            </a:pPr>
            <a:endParaRPr lang="en-US" dirty="0"/>
          </a:p>
          <a:p>
            <a:pPr lvl="0"/>
            <a:r>
              <a:rPr lang="en-US" dirty="0"/>
              <a:t>VSDBCMD: Create a .</a:t>
            </a:r>
            <a:r>
              <a:rPr lang="en-US" dirty="0" err="1"/>
              <a:t>dbschema</a:t>
            </a:r>
            <a:r>
              <a:rPr lang="en-US" dirty="0"/>
              <a:t> File from an Existing </a:t>
            </a:r>
            <a:r>
              <a:rPr lang="en-US" dirty="0" smtClean="0"/>
              <a:t>Database:</a:t>
            </a:r>
            <a:endParaRPr lang="en-US" dirty="0"/>
          </a:p>
          <a:p>
            <a:pPr lvl="1"/>
            <a:r>
              <a:rPr lang="en-US" sz="2400" u="sng" dirty="0">
                <a:hlinkClick r:id="rId5"/>
              </a:rPr>
              <a:t>http://code.commongroove.com/2012/12/19/vsdbcmd-create-a-dbschema-file-from-an-existing-database/</a:t>
            </a:r>
            <a:endParaRPr lang="en-US" sz="2400" dirty="0"/>
          </a:p>
          <a:p>
            <a:pPr marL="0" indent="0">
              <a:buNone/>
            </a:pPr>
            <a:endParaRPr lang="en-US" dirty="0"/>
          </a:p>
          <a:p>
            <a:pPr lvl="0"/>
            <a:r>
              <a:rPr lang="en-US" dirty="0"/>
              <a:t>Database Build &amp; Deployment with </a:t>
            </a:r>
            <a:r>
              <a:rPr lang="en-US" dirty="0" smtClean="0"/>
              <a:t>TFS:</a:t>
            </a:r>
            <a:endParaRPr lang="en-US" dirty="0"/>
          </a:p>
          <a:p>
            <a:pPr lvl="1"/>
            <a:r>
              <a:rPr lang="en-US" sz="2400" u="sng" dirty="0">
                <a:hlinkClick r:id="rId6"/>
              </a:rPr>
              <a:t>http://blog.nwcadence.com/database-build-deployment-with-tfs-2</a:t>
            </a:r>
            <a:r>
              <a:rPr lang="en-US" sz="2400" u="sng" dirty="0" smtClean="0">
                <a:hlinkClick r:id="rId6"/>
              </a:rPr>
              <a:t>/</a:t>
            </a:r>
            <a:endParaRPr lang="en-US" sz="2400" dirty="0" smtClean="0"/>
          </a:p>
          <a:p>
            <a:pPr marL="0" indent="0">
              <a:buNone/>
            </a:pPr>
            <a:r>
              <a:rPr lang="en-US" dirty="0" smtClean="0"/>
              <a:t> </a:t>
            </a:r>
          </a:p>
          <a:p>
            <a:pPr lvl="0"/>
            <a:r>
              <a:rPr lang="en-US" dirty="0" smtClean="0"/>
              <a:t>Team </a:t>
            </a:r>
            <a:r>
              <a:rPr lang="en-US" dirty="0"/>
              <a:t>Foundation Version Control client API example for TFS 2010 and </a:t>
            </a:r>
            <a:r>
              <a:rPr lang="en-US" dirty="0" smtClean="0"/>
              <a:t>newer:</a:t>
            </a:r>
            <a:endParaRPr lang="en-US" dirty="0"/>
          </a:p>
          <a:p>
            <a:pPr lvl="1"/>
            <a:r>
              <a:rPr lang="en-US" sz="2400" u="sng" dirty="0">
                <a:hlinkClick r:id="rId7"/>
              </a:rPr>
              <a:t>http://blogs.msdn.com/b/buckh/archive/2012/03/10/team-foundation-version-control-client-api-example-for-tfs-2010-and-newer.aspx</a:t>
            </a:r>
            <a:endParaRPr lang="en-US" sz="2400" dirty="0"/>
          </a:p>
          <a:p>
            <a:pPr marL="0" indent="0">
              <a:buNone/>
            </a:pPr>
            <a:endParaRPr lang="en-US" sz="1800" dirty="0" smtClean="0"/>
          </a:p>
          <a:p>
            <a:pPr marL="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Tree>
    <p:extLst>
      <p:ext uri="{BB962C8B-B14F-4D97-AF65-F5344CB8AC3E}">
        <p14:creationId xmlns:p14="http://schemas.microsoft.com/office/powerpoint/2010/main" val="15793719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590800"/>
            <a:ext cx="8686799" cy="4038600"/>
          </a:xfrm>
        </p:spPr>
        <p:txBody>
          <a:bodyPr>
            <a:normAutofit fontScale="55000" lnSpcReduction="20000"/>
          </a:bodyPr>
          <a:lstStyle/>
          <a:p>
            <a:pPr lvl="0"/>
            <a:r>
              <a:rPr lang="en-US" dirty="0" smtClean="0"/>
              <a:t>Version </a:t>
            </a:r>
            <a:r>
              <a:rPr lang="en-US" dirty="0"/>
              <a:t>Control in the TFS Client Object </a:t>
            </a:r>
            <a:r>
              <a:rPr lang="en-US" dirty="0" smtClean="0"/>
              <a:t>Model:</a:t>
            </a:r>
            <a:endParaRPr lang="en-US" dirty="0"/>
          </a:p>
          <a:p>
            <a:pPr lvl="1"/>
            <a:r>
              <a:rPr lang="en-US" sz="2400" u="sng" dirty="0">
                <a:hlinkClick r:id="rId2"/>
              </a:rPr>
              <a:t>http://msdn.microsoft.com/en-us/magazine/jj883959.aspx</a:t>
            </a:r>
            <a:endParaRPr lang="en-US" sz="2400" dirty="0"/>
          </a:p>
          <a:p>
            <a:pPr marL="0" indent="0">
              <a:buNone/>
            </a:pPr>
            <a:r>
              <a:rPr lang="en-US" dirty="0"/>
              <a:t> </a:t>
            </a:r>
          </a:p>
          <a:p>
            <a:pPr lvl="0"/>
            <a:r>
              <a:rPr lang="en-US" dirty="0"/>
              <a:t>Connect to Team Foundation Server from a Console </a:t>
            </a:r>
            <a:r>
              <a:rPr lang="en-US" dirty="0" smtClean="0"/>
              <a:t>Application:</a:t>
            </a:r>
            <a:endParaRPr lang="en-US" dirty="0"/>
          </a:p>
          <a:p>
            <a:pPr lvl="1"/>
            <a:r>
              <a:rPr lang="en-US" sz="2400" u="sng" dirty="0">
                <a:hlinkClick r:id="rId3"/>
              </a:rPr>
              <a:t>http://msdn.microsoft.com/en-us/library/bb286958.aspx</a:t>
            </a:r>
            <a:endParaRPr lang="en-US" sz="2400" dirty="0"/>
          </a:p>
          <a:p>
            <a:pPr marL="0" indent="0">
              <a:buNone/>
            </a:pPr>
            <a:r>
              <a:rPr lang="en-US" dirty="0"/>
              <a:t> </a:t>
            </a:r>
          </a:p>
          <a:p>
            <a:pPr lvl="0"/>
            <a:r>
              <a:rPr lang="en-US" dirty="0"/>
              <a:t>Get the latest from TFS to the developer </a:t>
            </a:r>
            <a:r>
              <a:rPr lang="en-US" dirty="0" smtClean="0"/>
              <a:t>PC:</a:t>
            </a:r>
            <a:endParaRPr lang="en-US" dirty="0"/>
          </a:p>
          <a:p>
            <a:pPr lvl="1"/>
            <a:r>
              <a:rPr lang="en-US" sz="2400" u="sng" dirty="0">
                <a:hlinkClick r:id="rId4"/>
              </a:rPr>
              <a:t>http://blogs.infosupport.com/getting-latest-files-from-tfs-using-powershell/</a:t>
            </a:r>
            <a:endParaRPr lang="en-US" sz="2400" dirty="0"/>
          </a:p>
          <a:p>
            <a:pPr marL="0" indent="0">
              <a:buNone/>
            </a:pPr>
            <a:r>
              <a:rPr lang="en-US" dirty="0"/>
              <a:t> </a:t>
            </a:r>
          </a:p>
          <a:p>
            <a:pPr lvl="0"/>
            <a:r>
              <a:rPr lang="en-US" dirty="0"/>
              <a:t>Red Gate SQL Compare </a:t>
            </a:r>
            <a:r>
              <a:rPr lang="en-US" dirty="0" smtClean="0"/>
              <a:t>Requirements:</a:t>
            </a:r>
            <a:endParaRPr lang="en-US" dirty="0"/>
          </a:p>
          <a:p>
            <a:pPr lvl="1"/>
            <a:r>
              <a:rPr lang="en-US" sz="2400" u="sng" dirty="0">
                <a:hlinkClick r:id="rId5"/>
              </a:rPr>
              <a:t>http://documentation.red-gate.com/display/SC10/Using+the+command+line</a:t>
            </a:r>
            <a:endParaRPr lang="en-US" sz="2400" dirty="0"/>
          </a:p>
          <a:p>
            <a:pPr marL="0" indent="0">
              <a:buNone/>
            </a:pPr>
            <a:r>
              <a:rPr lang="en-US" dirty="0"/>
              <a:t> </a:t>
            </a:r>
          </a:p>
          <a:p>
            <a:pPr lvl="0"/>
            <a:r>
              <a:rPr lang="en-US" dirty="0"/>
              <a:t>Red Gate Command Line </a:t>
            </a:r>
            <a:r>
              <a:rPr lang="en-US" dirty="0" smtClean="0"/>
              <a:t>Switches:</a:t>
            </a:r>
            <a:endParaRPr lang="en-US" dirty="0"/>
          </a:p>
          <a:p>
            <a:pPr lvl="1"/>
            <a:r>
              <a:rPr lang="en-US" sz="2400" u="sng" dirty="0">
                <a:hlinkClick r:id="rId6"/>
              </a:rPr>
              <a:t>http://documentation.red-gate.com/display/SDC10/Switches+used+in+the+command+line#</a:t>
            </a:r>
            <a:endParaRPr lang="en-US" sz="2400" dirty="0"/>
          </a:p>
          <a:p>
            <a:pPr marL="0" indent="0">
              <a:buNone/>
            </a:pPr>
            <a:r>
              <a:rPr lang="en-US" dirty="0"/>
              <a:t> </a:t>
            </a:r>
          </a:p>
          <a:p>
            <a:pPr lvl="0"/>
            <a:r>
              <a:rPr lang="en-US" dirty="0"/>
              <a:t>Red Gate Command Line </a:t>
            </a:r>
            <a:r>
              <a:rPr lang="en-US" dirty="0" smtClean="0"/>
              <a:t>Arguments:</a:t>
            </a:r>
            <a:endParaRPr lang="en-US" dirty="0"/>
          </a:p>
          <a:p>
            <a:pPr lvl="1"/>
            <a:r>
              <a:rPr lang="en-US" sz="2400" u="sng" dirty="0">
                <a:hlinkClick r:id="rId7"/>
              </a:rPr>
              <a:t>http://</a:t>
            </a:r>
            <a:r>
              <a:rPr lang="en-US" sz="2400" u="sng" dirty="0" smtClean="0">
                <a:hlinkClick r:id="rId7"/>
              </a:rPr>
              <a:t>documentation.red-gate.com/display/SC10/Using+XML+to+specify+command+line+arguments</a:t>
            </a:r>
            <a:endParaRPr lang="en-US" sz="2400" u="sng" dirty="0" smtClean="0"/>
          </a:p>
          <a:p>
            <a:pPr lvl="0"/>
            <a:endParaRPr lang="en-US" dirty="0" smtClean="0"/>
          </a:p>
          <a:p>
            <a:pPr lvl="0"/>
            <a:r>
              <a:rPr lang="en-US" dirty="0" smtClean="0"/>
              <a:t>SQLPacakge.exe</a:t>
            </a:r>
            <a:endParaRPr lang="en-US" dirty="0"/>
          </a:p>
          <a:p>
            <a:pPr lvl="1"/>
            <a:r>
              <a:rPr lang="en-US" sz="2300" dirty="0">
                <a:hlinkClick r:id="rId8"/>
              </a:rPr>
              <a:t>http://msdn.microsoft.com/en-us/library/hh550080(v=vs.103).aspx</a:t>
            </a:r>
            <a:endParaRPr lang="en-US" sz="2300" dirty="0"/>
          </a:p>
          <a:p>
            <a:pPr marL="0" indent="0">
              <a:buNone/>
            </a:pPr>
            <a:endParaRPr lang="en-US" sz="1800" dirty="0" smtClean="0"/>
          </a:p>
          <a:p>
            <a:pPr marL="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Tree>
    <p:extLst>
      <p:ext uri="{BB962C8B-B14F-4D97-AF65-F5344CB8AC3E}">
        <p14:creationId xmlns:p14="http://schemas.microsoft.com/office/powerpoint/2010/main" val="3492060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1" y="2590800"/>
            <a:ext cx="7848600" cy="3809999"/>
          </a:xfrm>
        </p:spPr>
        <p:txBody>
          <a:bodyPr/>
          <a:lstStyle/>
          <a:p>
            <a:pPr lvl="1"/>
            <a:r>
              <a:rPr lang="en-US" dirty="0" smtClean="0"/>
              <a:t>Driven by Agile software development</a:t>
            </a:r>
          </a:p>
          <a:p>
            <a:pPr lvl="2"/>
            <a:r>
              <a:rPr lang="en-US" dirty="0" smtClean="0"/>
              <a:t>Incremental development by Iterations</a:t>
            </a:r>
          </a:p>
          <a:p>
            <a:pPr lvl="2"/>
            <a:r>
              <a:rPr lang="en-US" dirty="0" smtClean="0"/>
              <a:t>Teamwork &amp; Collaboration</a:t>
            </a:r>
          </a:p>
          <a:p>
            <a:pPr lvl="1"/>
            <a:r>
              <a:rPr lang="en-US" dirty="0" smtClean="0"/>
              <a:t>Allow developers to work on specific tasks independent of external changes</a:t>
            </a:r>
          </a:p>
          <a:p>
            <a:pPr lvl="1"/>
            <a:r>
              <a:rPr lang="en-US" dirty="0" smtClean="0"/>
              <a:t>Facilitates loss-free integration with modified environments after development is complete</a:t>
            </a:r>
          </a:p>
          <a:p>
            <a:pPr lvl="1"/>
            <a:r>
              <a:rPr lang="en-US" dirty="0" smtClean="0"/>
              <a:t>Provide versioning of schema to provide rollback capability</a:t>
            </a:r>
          </a:p>
          <a:p>
            <a:pPr lvl="2"/>
            <a:endParaRPr lang="en-US" dirty="0" smtClean="0"/>
          </a:p>
          <a:p>
            <a:pPr lvl="2"/>
            <a:endParaRPr lang="en-US" dirty="0" smtClean="0"/>
          </a:p>
          <a:p>
            <a:pPr lvl="1"/>
            <a:endParaRPr lang="en-US" dirty="0"/>
          </a:p>
        </p:txBody>
      </p:sp>
      <p:sp>
        <p:nvSpPr>
          <p:cNvPr id="3" name="Title 2"/>
          <p:cNvSpPr>
            <a:spLocks noGrp="1"/>
          </p:cNvSpPr>
          <p:nvPr>
            <p:ph type="title"/>
          </p:nvPr>
        </p:nvSpPr>
        <p:spPr/>
        <p:txBody>
          <a:bodyPr/>
          <a:lstStyle/>
          <a:p>
            <a:r>
              <a:rPr lang="en-US" dirty="0" smtClean="0"/>
              <a:t>IDBE – Why?</a:t>
            </a:r>
            <a:endParaRPr lang="en-US" dirty="0"/>
          </a:p>
        </p:txBody>
      </p:sp>
    </p:spTree>
    <p:extLst>
      <p:ext uri="{BB962C8B-B14F-4D97-AF65-F5344CB8AC3E}">
        <p14:creationId xmlns:p14="http://schemas.microsoft.com/office/powerpoint/2010/main" val="242174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743200"/>
            <a:ext cx="7899400" cy="3687763"/>
          </a:xfrm>
        </p:spPr>
        <p:txBody>
          <a:bodyPr>
            <a:normAutofit/>
          </a:bodyPr>
          <a:lstStyle/>
          <a:p>
            <a:r>
              <a:rPr lang="en-US" dirty="0" smtClean="0"/>
              <a:t>Determine which processes need to be reproducible in a development environment</a:t>
            </a:r>
          </a:p>
          <a:p>
            <a:r>
              <a:rPr lang="en-US" dirty="0" smtClean="0"/>
              <a:t>Run traces against the existing test environment to determine databases, schema and data that will be needed</a:t>
            </a:r>
          </a:p>
          <a:p>
            <a:r>
              <a:rPr lang="en-US" dirty="0" smtClean="0"/>
              <a:t>Create a TFS solution with the baseline databases and schema</a:t>
            </a:r>
          </a:p>
          <a:p>
            <a:r>
              <a:rPr lang="en-US" dirty="0" smtClean="0"/>
              <a:t>Implement a process to move objects and data between the development server, TFS and the developer machine</a:t>
            </a:r>
            <a:endParaRPr lang="en-US" dirty="0"/>
          </a:p>
        </p:txBody>
      </p:sp>
      <p:sp>
        <p:nvSpPr>
          <p:cNvPr id="3" name="Title 2"/>
          <p:cNvSpPr>
            <a:spLocks noGrp="1"/>
          </p:cNvSpPr>
          <p:nvPr>
            <p:ph type="title"/>
          </p:nvPr>
        </p:nvSpPr>
        <p:spPr/>
        <p:txBody>
          <a:bodyPr>
            <a:normAutofit/>
          </a:bodyPr>
          <a:lstStyle/>
          <a:p>
            <a:r>
              <a:rPr lang="en-US" dirty="0" smtClean="0"/>
              <a:t>Implementation Process</a:t>
            </a:r>
            <a:endParaRPr lang="en-US" dirty="0"/>
          </a:p>
        </p:txBody>
      </p:sp>
    </p:spTree>
    <p:extLst>
      <p:ext uri="{BB962C8B-B14F-4D97-AF65-F5344CB8AC3E}">
        <p14:creationId xmlns:p14="http://schemas.microsoft.com/office/powerpoint/2010/main" val="3268371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Schema &amp; Data Workflow</a:t>
            </a:r>
            <a:endParaRPr lang="en-US" dirty="0"/>
          </a:p>
        </p:txBody>
      </p:sp>
      <p:pic>
        <p:nvPicPr>
          <p:cNvPr id="1026" name="Picture 2" descr="C:\Users\khowell\AppData\Local\Microsoft\Windows\Temporary Internet Files\Content.IE5\IN5JWGKU\MC900048283[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886200"/>
            <a:ext cx="1371600" cy="169602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33400" y="3417332"/>
            <a:ext cx="1524000" cy="369332"/>
          </a:xfrm>
          <a:prstGeom prst="rect">
            <a:avLst/>
          </a:prstGeom>
          <a:noFill/>
        </p:spPr>
        <p:txBody>
          <a:bodyPr wrap="square" rtlCol="0">
            <a:spAutoFit/>
          </a:bodyPr>
          <a:lstStyle/>
          <a:p>
            <a:pPr algn="ctr"/>
            <a:r>
              <a:rPr lang="en-US" dirty="0" smtClean="0">
                <a:solidFill>
                  <a:srgbClr val="0000FF"/>
                </a:solidFill>
              </a:rPr>
              <a:t>Development</a:t>
            </a:r>
            <a:endParaRPr lang="en-US" dirty="0">
              <a:solidFill>
                <a:srgbClr val="0000FF"/>
              </a:solidFill>
            </a:endParaRPr>
          </a:p>
        </p:txBody>
      </p:sp>
      <p:pic>
        <p:nvPicPr>
          <p:cNvPr id="7" name="Picture 2" descr="C:\Users\khowell\AppData\Local\Microsoft\Windows\Temporary Internet Files\Content.IE5\IN5JWGKU\MC90004828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2425" y="3874118"/>
            <a:ext cx="1371600" cy="169602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836225" y="3405250"/>
            <a:ext cx="1524000" cy="369332"/>
          </a:xfrm>
          <a:prstGeom prst="rect">
            <a:avLst/>
          </a:prstGeom>
          <a:noFill/>
        </p:spPr>
        <p:txBody>
          <a:bodyPr wrap="square" rtlCol="0">
            <a:spAutoFit/>
          </a:bodyPr>
          <a:lstStyle/>
          <a:p>
            <a:pPr algn="ctr"/>
            <a:r>
              <a:rPr lang="en-US" dirty="0" smtClean="0">
                <a:solidFill>
                  <a:srgbClr val="0000FF"/>
                </a:solidFill>
              </a:rPr>
              <a:t>Staging</a:t>
            </a:r>
            <a:endParaRPr lang="en-US" dirty="0">
              <a:solidFill>
                <a:srgbClr val="0000FF"/>
              </a:solidFill>
            </a:endParaRPr>
          </a:p>
        </p:txBody>
      </p:sp>
      <p:pic>
        <p:nvPicPr>
          <p:cNvPr id="9" name="Picture 2" descr="C:\Users\khowell\AppData\Local\Microsoft\Windows\Temporary Internet Files\Content.IE5\IN5JWGKU\MC90004828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3874118"/>
            <a:ext cx="1371600" cy="1696028"/>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7010400" y="3405250"/>
            <a:ext cx="1524000" cy="369332"/>
          </a:xfrm>
          <a:prstGeom prst="rect">
            <a:avLst/>
          </a:prstGeom>
          <a:noFill/>
        </p:spPr>
        <p:txBody>
          <a:bodyPr wrap="square" rtlCol="0">
            <a:spAutoFit/>
          </a:bodyPr>
          <a:lstStyle/>
          <a:p>
            <a:pPr algn="ctr"/>
            <a:r>
              <a:rPr lang="en-US" dirty="0" smtClean="0">
                <a:solidFill>
                  <a:srgbClr val="0000FF"/>
                </a:solidFill>
              </a:rPr>
              <a:t>Production</a:t>
            </a:r>
            <a:endParaRPr lang="en-US" dirty="0">
              <a:solidFill>
                <a:srgbClr val="0000FF"/>
              </a:solidFill>
            </a:endParaRPr>
          </a:p>
        </p:txBody>
      </p:sp>
      <p:cxnSp>
        <p:nvCxnSpPr>
          <p:cNvPr id="13" name="Straight Arrow Connector 12"/>
          <p:cNvCxnSpPr>
            <a:stCxn id="1026" idx="3"/>
            <a:endCxn id="17" idx="1"/>
          </p:cNvCxnSpPr>
          <p:nvPr/>
        </p:nvCxnSpPr>
        <p:spPr>
          <a:xfrm>
            <a:off x="1981200" y="4734214"/>
            <a:ext cx="762000" cy="0"/>
          </a:xfrm>
          <a:prstGeom prst="straightConnector1">
            <a:avLst/>
          </a:prstGeom>
          <a:ln w="1905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9" idx="1"/>
          </p:cNvCxnSpPr>
          <p:nvPr/>
        </p:nvCxnSpPr>
        <p:spPr>
          <a:xfrm flipV="1">
            <a:off x="6300850" y="4722132"/>
            <a:ext cx="785750" cy="6294"/>
          </a:xfrm>
          <a:prstGeom prst="straightConnector1">
            <a:avLst/>
          </a:prstGeom>
          <a:ln w="1905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04800" y="2535382"/>
            <a:ext cx="3810000" cy="369332"/>
          </a:xfrm>
          <a:prstGeom prst="rect">
            <a:avLst/>
          </a:prstGeom>
          <a:noFill/>
        </p:spPr>
        <p:txBody>
          <a:bodyPr wrap="square" rtlCol="0">
            <a:spAutoFit/>
          </a:bodyPr>
          <a:lstStyle/>
          <a:p>
            <a:r>
              <a:rPr lang="en-US" b="1" u="sng" dirty="0" smtClean="0">
                <a:solidFill>
                  <a:srgbClr val="0000FF"/>
                </a:solidFill>
              </a:rPr>
              <a:t>Pre – Isolated Database Environment</a:t>
            </a:r>
            <a:endParaRPr lang="en-US" b="1" u="sng" dirty="0">
              <a:solidFill>
                <a:srgbClr val="0000FF"/>
              </a:solidFill>
            </a:endParaRPr>
          </a:p>
        </p:txBody>
      </p:sp>
      <p:pic>
        <p:nvPicPr>
          <p:cNvPr id="17" name="Picture 2" descr="C:\Users\khowell\AppData\Local\Microsoft\Windows\Temporary Internet Files\Content.IE5\IN5JWGKU\MC90004828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3886200"/>
            <a:ext cx="1371600" cy="1696028"/>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2667000" y="3417332"/>
            <a:ext cx="1524000" cy="369332"/>
          </a:xfrm>
          <a:prstGeom prst="rect">
            <a:avLst/>
          </a:prstGeom>
          <a:noFill/>
        </p:spPr>
        <p:txBody>
          <a:bodyPr wrap="square" rtlCol="0">
            <a:spAutoFit/>
          </a:bodyPr>
          <a:lstStyle/>
          <a:p>
            <a:pPr algn="ctr"/>
            <a:r>
              <a:rPr lang="en-US" dirty="0" smtClean="0">
                <a:solidFill>
                  <a:srgbClr val="0000FF"/>
                </a:solidFill>
              </a:rPr>
              <a:t>Testing</a:t>
            </a:r>
            <a:endParaRPr lang="en-US" dirty="0">
              <a:solidFill>
                <a:srgbClr val="0000FF"/>
              </a:solidFill>
            </a:endParaRPr>
          </a:p>
        </p:txBody>
      </p:sp>
      <p:cxnSp>
        <p:nvCxnSpPr>
          <p:cNvPr id="27" name="Straight Arrow Connector 26"/>
          <p:cNvCxnSpPr>
            <a:endCxn id="7" idx="1"/>
          </p:cNvCxnSpPr>
          <p:nvPr/>
        </p:nvCxnSpPr>
        <p:spPr>
          <a:xfrm flipV="1">
            <a:off x="4114800" y="4722132"/>
            <a:ext cx="797625" cy="2268"/>
          </a:xfrm>
          <a:prstGeom prst="straightConnector1">
            <a:avLst/>
          </a:prstGeom>
          <a:ln w="1905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9980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Red Gate (Management Studio)</a:t>
            </a:r>
          </a:p>
          <a:p>
            <a:pPr lvl="1"/>
            <a:r>
              <a:rPr lang="en-US" dirty="0" smtClean="0"/>
              <a:t>Visual indication of changes on shared SQL Server</a:t>
            </a:r>
          </a:p>
          <a:p>
            <a:pPr lvl="1"/>
            <a:r>
              <a:rPr lang="en-US" dirty="0" smtClean="0"/>
              <a:t>Review &amp; Commit changes by database</a:t>
            </a:r>
          </a:p>
          <a:p>
            <a:pPr lvl="1"/>
            <a:r>
              <a:rPr lang="en-US" dirty="0" smtClean="0"/>
              <a:t>Allows source control of lookup table data</a:t>
            </a:r>
          </a:p>
        </p:txBody>
      </p:sp>
      <p:sp>
        <p:nvSpPr>
          <p:cNvPr id="3" name="Title 2"/>
          <p:cNvSpPr>
            <a:spLocks noGrp="1"/>
          </p:cNvSpPr>
          <p:nvPr>
            <p:ph type="title"/>
          </p:nvPr>
        </p:nvSpPr>
        <p:spPr/>
        <p:txBody>
          <a:bodyPr/>
          <a:lstStyle/>
          <a:p>
            <a:r>
              <a:rPr lang="en-US" dirty="0" smtClean="0"/>
              <a:t>Manual Source Control</a:t>
            </a:r>
            <a:endParaRPr lang="en-US" dirty="0"/>
          </a:p>
        </p:txBody>
      </p:sp>
    </p:spTree>
    <p:extLst>
      <p:ext uri="{BB962C8B-B14F-4D97-AF65-F5344CB8AC3E}">
        <p14:creationId xmlns:p14="http://schemas.microsoft.com/office/powerpoint/2010/main" val="566162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Red Gate (Management Studio)</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55845"/>
            <a:ext cx="7211291" cy="5367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4546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TFS (Visual Studio)</a:t>
            </a:r>
          </a:p>
          <a:p>
            <a:pPr lvl="1"/>
            <a:r>
              <a:rPr lang="en-US" dirty="0" smtClean="0"/>
              <a:t>Allows both code and database development in a single environment</a:t>
            </a:r>
          </a:p>
          <a:p>
            <a:pPr lvl="1"/>
            <a:r>
              <a:rPr lang="en-US" dirty="0" smtClean="0"/>
              <a:t>Follows the TFS practices of source control for version tracking and management</a:t>
            </a:r>
          </a:p>
          <a:p>
            <a:pPr lvl="1"/>
            <a:r>
              <a:rPr lang="en-US" dirty="0" smtClean="0"/>
              <a:t>Entire project or server can be updated or committed to the central repository</a:t>
            </a:r>
          </a:p>
        </p:txBody>
      </p:sp>
      <p:sp>
        <p:nvSpPr>
          <p:cNvPr id="3" name="Title 2"/>
          <p:cNvSpPr>
            <a:spLocks noGrp="1"/>
          </p:cNvSpPr>
          <p:nvPr>
            <p:ph type="title"/>
          </p:nvPr>
        </p:nvSpPr>
        <p:spPr/>
        <p:txBody>
          <a:bodyPr/>
          <a:lstStyle/>
          <a:p>
            <a:r>
              <a:rPr lang="en-US" dirty="0" smtClean="0"/>
              <a:t>Manual Source Control</a:t>
            </a:r>
            <a:endParaRPr lang="en-US" dirty="0"/>
          </a:p>
        </p:txBody>
      </p:sp>
    </p:spTree>
    <p:extLst>
      <p:ext uri="{BB962C8B-B14F-4D97-AF65-F5344CB8AC3E}">
        <p14:creationId xmlns:p14="http://schemas.microsoft.com/office/powerpoint/2010/main" val="2643716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TFS (Visual Studio)</a:t>
            </a:r>
            <a:endParaRPr lang="en-US" dirty="0"/>
          </a:p>
        </p:txBody>
      </p:sp>
      <p:sp>
        <p:nvSpPr>
          <p:cNvPr id="4" name="Content Placeholder 3"/>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00200"/>
            <a:ext cx="8686800" cy="5112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25064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2450</TotalTime>
  <Words>821</Words>
  <Application>Microsoft Office PowerPoint</Application>
  <PresentationFormat>On-screen Show (4:3)</PresentationFormat>
  <Paragraphs>143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Waveform</vt:lpstr>
      <vt:lpstr>Isolated Database Environments</vt:lpstr>
      <vt:lpstr>Agenda</vt:lpstr>
      <vt:lpstr>IDBE – Why?</vt:lpstr>
      <vt:lpstr>Implementation Process</vt:lpstr>
      <vt:lpstr>Schema &amp; Data Workflow</vt:lpstr>
      <vt:lpstr>Manual Source Control</vt:lpstr>
      <vt:lpstr>Red Gate (Management Studio)</vt:lpstr>
      <vt:lpstr>Manual Source Control</vt:lpstr>
      <vt:lpstr>TFS (Visual Studio)</vt:lpstr>
      <vt:lpstr>Schema &amp; Data Lifecycle</vt:lpstr>
      <vt:lpstr>Schema &amp; Data Lifecycle</vt:lpstr>
      <vt:lpstr>(1a) TFS Central to Local Repository Automation</vt:lpstr>
      <vt:lpstr>(1a) TFS Central to Local Repository Automation</vt:lpstr>
      <vt:lpstr>(1b) TFS Local Repository to Database Automation</vt:lpstr>
      <vt:lpstr>(1b) TFS Local Repository to Database Automation</vt:lpstr>
      <vt:lpstr>(1c) Red Gate Automation</vt:lpstr>
      <vt:lpstr>(1c) Red Gate Automation</vt:lpstr>
      <vt:lpstr>Red Gate Automation - Data</vt:lpstr>
      <vt:lpstr>Conclusion</vt:lpstr>
      <vt:lpstr>References</vt:lpstr>
      <vt:lpstr>References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SQL &amp; XML</dc:title>
  <dc:creator>Kevin</dc:creator>
  <cp:lastModifiedBy>Kevin Howell</cp:lastModifiedBy>
  <cp:revision>55</cp:revision>
  <dcterms:created xsi:type="dcterms:W3CDTF">2012-04-10T01:15:58Z</dcterms:created>
  <dcterms:modified xsi:type="dcterms:W3CDTF">2014-02-25T15:57:22Z</dcterms:modified>
</cp:coreProperties>
</file>