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2"/>
  </p:sldMasterIdLst>
  <p:notesMasterIdLst>
    <p:notesMasterId r:id="rId10"/>
  </p:notesMasterIdLst>
  <p:sldIdLst>
    <p:sldId id="256" r:id="rId3"/>
    <p:sldId id="257" r:id="rId4"/>
    <p:sldId id="258" r:id="rId5"/>
    <p:sldId id="271" r:id="rId6"/>
    <p:sldId id="270" r:id="rId7"/>
    <p:sldId id="267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35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8A891-9467-4CC7-A491-0A34A0A97538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9460A-9E81-496F-91AC-92DE7ABF3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37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9460A-9E81-496F-91AC-92DE7ABF30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962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9460A-9E81-496F-91AC-92DE7ABF30C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552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9460A-9E81-496F-91AC-92DE7ABF30C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8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9460A-9E81-496F-91AC-92DE7ABF30C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5424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9460A-9E81-496F-91AC-92DE7ABF30C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92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31813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679448"/>
          </a:xfrm>
        </p:spPr>
        <p:txBody>
          <a:bodyPr/>
          <a:lstStyle>
            <a:lvl1pPr marL="0" indent="0" algn="ctr">
              <a:buNone/>
              <a:defRPr sz="1600" b="0" cap="all" spc="250" baseline="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8496" y="28956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2209800"/>
          </a:xfrm>
        </p:spPr>
        <p:txBody>
          <a:bodyPr anchor="b"/>
          <a:lstStyle>
            <a:lvl1pPr>
              <a:defRPr sz="4200">
                <a:solidFill>
                  <a:schemeClr val="accent2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725" y="2625756"/>
            <a:ext cx="555594" cy="5555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/>
          <a:lstStyle/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  <a:prstGeom prst="rect">
            <a:avLst/>
          </a:prstGeom>
        </p:spPr>
        <p:txBody>
          <a:bodyPr/>
          <a:lstStyle/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  <a:prstGeom prst="rect">
            <a:avLst/>
          </a:prstGeom>
        </p:spPr>
        <p:txBody>
          <a:bodyPr/>
          <a:lstStyle/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 userDrawn="1"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1043" y="2197918"/>
            <a:ext cx="471488" cy="471488"/>
          </a:xfrm>
          <a:prstGeom prst="rect">
            <a:avLst/>
          </a:prstGeom>
          <a:effectLst>
            <a:glow>
              <a:schemeClr val="accent1">
                <a:alpha val="0"/>
              </a:schemeClr>
            </a:glow>
            <a:softEdge rad="254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E625E72-7062-4D8E-BA99-F07B9DD1F028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/>
          <a:lstStyle/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2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  <a:prstGeom prst="rect">
            <a:avLst/>
          </a:prstGeom>
        </p:spPr>
        <p:txBody>
          <a:bodyPr/>
          <a:lstStyle/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2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2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  <a:prstGeom prst="rect">
            <a:avLst/>
          </a:prstGeom>
        </p:spPr>
        <p:txBody>
          <a:bodyPr/>
          <a:lstStyle/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E625E72-7062-4D8E-BA99-F07B9DD1F028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43189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E625E72-7062-4D8E-BA99-F07B9DD1F028}" type="datetimeFigureOut">
              <a:rPr lang="en-US" smtClean="0"/>
              <a:pPr/>
              <a:t>10/22/2015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143000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2631" y="876300"/>
            <a:ext cx="555594" cy="555594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2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2"/>
        </a:buClr>
        <a:buSzPct val="75000"/>
        <a:buFont typeface="Wingdings 2"/>
        <a:buChar char=""/>
        <a:defRPr kumimoji="0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"/>
        <a:defRPr kumimoji="0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2"/>
        </a:buClr>
        <a:buFontTx/>
        <a:buChar char="•"/>
        <a:defRPr kumimoji="0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Kevin Howell</a:t>
            </a:r>
          </a:p>
          <a:p>
            <a:r>
              <a:rPr lang="en-US" dirty="0" smtClean="0"/>
              <a:t>Developer, dba</a:t>
            </a:r>
          </a:p>
          <a:p>
            <a:r>
              <a:rPr lang="en-US" dirty="0" smtClean="0"/>
              <a:t>sqlpsi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SQL Server Monitoring:</a:t>
            </a:r>
            <a:br>
              <a:rPr lang="en-US" dirty="0" smtClean="0"/>
            </a:br>
            <a:r>
              <a:rPr lang="en-US" dirty="0" smtClean="0"/>
              <a:t>DBA Lifesaver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Case Study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Agentless Architecture</a:t>
            </a:r>
          </a:p>
          <a:p>
            <a:endParaRPr lang="en-US" dirty="0" smtClean="0"/>
          </a:p>
          <a:p>
            <a:r>
              <a:rPr lang="en-US" dirty="0" smtClean="0"/>
              <a:t>Monitoring Tool Comparisons</a:t>
            </a:r>
          </a:p>
          <a:p>
            <a:endParaRPr lang="en-US" dirty="0" smtClean="0"/>
          </a:p>
          <a:p>
            <a:r>
              <a:rPr lang="en-US" dirty="0" smtClean="0"/>
              <a:t>SQL Sentry Demo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Needs</a:t>
            </a:r>
          </a:p>
          <a:p>
            <a:pPr lvl="1"/>
            <a:r>
              <a:rPr lang="en-US" dirty="0" smtClean="0"/>
              <a:t>Ability to view both real-time &amp; historical activity</a:t>
            </a:r>
          </a:p>
          <a:p>
            <a:pPr lvl="1"/>
            <a:r>
              <a:rPr lang="en-US" dirty="0" smtClean="0"/>
              <a:t>Ability to review resource contention and expensive activities</a:t>
            </a:r>
          </a:p>
          <a:p>
            <a:pPr lvl="1"/>
            <a:r>
              <a:rPr lang="en-US" dirty="0" smtClean="0"/>
              <a:t>Ability to drill-down to root causes of issues</a:t>
            </a:r>
          </a:p>
          <a:p>
            <a:pPr lvl="1"/>
            <a:r>
              <a:rPr lang="en-US" dirty="0" smtClean="0"/>
              <a:t>Ability to quickly find blocks and deadlocks</a:t>
            </a:r>
          </a:p>
          <a:p>
            <a:pPr lvl="1"/>
            <a:r>
              <a:rPr lang="en-US" dirty="0" smtClean="0"/>
              <a:t>User-friendly interface, easy to navigate</a:t>
            </a:r>
          </a:p>
          <a:p>
            <a:pPr lvl="1"/>
            <a:r>
              <a:rPr lang="en-US" dirty="0" smtClean="0"/>
              <a:t>Low overhead on server/”Zero Impact”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Evaluation Process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Agentless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6019800"/>
            <a:ext cx="8503920" cy="3810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1 Monitoring Service for every 50-100 servers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676400"/>
            <a:ext cx="6172200" cy="4290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592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Monitoring Tool </a:t>
            </a:r>
            <a:r>
              <a:rPr lang="en-US" dirty="0" smtClean="0"/>
              <a:t>Comparisons*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38418137"/>
              </p:ext>
            </p:extLst>
          </p:nvPr>
        </p:nvGraphicFramePr>
        <p:xfrm>
          <a:off x="301625" y="1772920"/>
          <a:ext cx="8504240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060"/>
                <a:gridCol w="2126060"/>
                <a:gridCol w="2126060"/>
                <a:gridCol w="21260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Features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Ignite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SQL Sentry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Idera</a:t>
                      </a:r>
                      <a:r>
                        <a:rPr lang="en-US" dirty="0" smtClean="0"/>
                        <a:t> DM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$1800/instance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$1495/instance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$2049/instance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User</a:t>
                      </a:r>
                      <a:r>
                        <a:rPr lang="en-US" baseline="0" dirty="0" smtClean="0"/>
                        <a:t> Interface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Desktop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Desktop/Mobile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Deadlock</a:t>
                      </a:r>
                      <a:r>
                        <a:rPr lang="en-US" baseline="0" dirty="0" smtClean="0"/>
                        <a:t> Monitor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Historical Logs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Lock/Block Monitor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 (custom)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Alerts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Query Tuning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r>
                        <a:rPr lang="en-US" baseline="0" dirty="0" smtClean="0"/>
                        <a:t> – Detailed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 – Basic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Replication Monitor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Approx. Overhead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3%-4%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0.25%-0.5%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2%-3%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24200" y="60198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* Data Compiled in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75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Sentry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the tool!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Analyze your needs, review monitoring options</a:t>
            </a:r>
          </a:p>
          <a:p>
            <a:r>
              <a:rPr lang="en-US" sz="2000" dirty="0" smtClean="0"/>
              <a:t>Use database monitors to troubleshoot emergencies </a:t>
            </a:r>
            <a:r>
              <a:rPr lang="en-US" sz="2000" b="1" u="sng" dirty="0" smtClean="0"/>
              <a:t>as well</a:t>
            </a:r>
            <a:r>
              <a:rPr lang="en-US" sz="2000" dirty="0" smtClean="0"/>
              <a:t> as eliminate issues before they become problems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Get the </a:t>
            </a:r>
            <a:r>
              <a:rPr lang="en-US" sz="2000" b="1" u="sng" dirty="0" smtClean="0"/>
              <a:t>free</a:t>
            </a:r>
            <a:r>
              <a:rPr lang="en-US" sz="2000" dirty="0" smtClean="0"/>
              <a:t> SQL Sentry Plan </a:t>
            </a:r>
            <a:r>
              <a:rPr lang="en-US" sz="2000" dirty="0"/>
              <a:t>Explorer at:</a:t>
            </a:r>
            <a:br>
              <a:rPr lang="en-US" sz="2000" dirty="0"/>
            </a:br>
            <a:r>
              <a:rPr lang="en-US" sz="2000" dirty="0">
                <a:solidFill>
                  <a:schemeClr val="accent1"/>
                </a:solidFill>
              </a:rPr>
              <a:t>http://</a:t>
            </a:r>
            <a:r>
              <a:rPr lang="en-US" sz="2000" dirty="0" smtClean="0">
                <a:solidFill>
                  <a:schemeClr val="accent1"/>
                </a:solidFill>
              </a:rPr>
              <a:t>www.sqlsentry.net/plan-explorer</a:t>
            </a:r>
          </a:p>
          <a:p>
            <a:r>
              <a:rPr lang="en-US" sz="2000" dirty="0" smtClean="0"/>
              <a:t>Upgrade to the </a:t>
            </a:r>
            <a:r>
              <a:rPr lang="en-US" sz="2000" b="1" dirty="0" smtClean="0"/>
              <a:t>Pro version</a:t>
            </a:r>
            <a:r>
              <a:rPr lang="en-US" sz="2000" dirty="0" smtClean="0"/>
              <a:t> for $95 </a:t>
            </a:r>
            <a:r>
              <a:rPr lang="en-US" sz="2000" dirty="0"/>
              <a:t>(usually $295) at:</a:t>
            </a:r>
            <a:br>
              <a:rPr lang="en-US" sz="2000" dirty="0"/>
            </a:br>
            <a:r>
              <a:rPr lang="en-US" sz="2000" dirty="0" smtClean="0">
                <a:solidFill>
                  <a:schemeClr val="accent1"/>
                </a:solidFill>
              </a:rPr>
              <a:t>http://</a:t>
            </a:r>
            <a:r>
              <a:rPr lang="en-US" sz="2000" u="sng" dirty="0" smtClean="0">
                <a:solidFill>
                  <a:schemeClr val="accent1"/>
                </a:solidFill>
              </a:rPr>
              <a:t>www.sqlsentry.net/promo</a:t>
            </a:r>
            <a:r>
              <a:rPr lang="en-US" sz="2000" dirty="0" smtClean="0"/>
              <a:t>  (use code PRO95)</a:t>
            </a:r>
          </a:p>
          <a:p>
            <a:r>
              <a:rPr lang="en-US" sz="2000" dirty="0" smtClean="0"/>
              <a:t>Get free SQL tools at: </a:t>
            </a:r>
            <a:br>
              <a:rPr lang="en-US" sz="2000" dirty="0" smtClean="0"/>
            </a:br>
            <a:r>
              <a:rPr lang="en-US" sz="2000" dirty="0" smtClean="0">
                <a:solidFill>
                  <a:schemeClr val="accent1"/>
                </a:solidFill>
              </a:rPr>
              <a:t>http</a:t>
            </a:r>
            <a:r>
              <a:rPr lang="en-US" sz="2000" dirty="0">
                <a:solidFill>
                  <a:schemeClr val="accent1"/>
                </a:solidFill>
              </a:rPr>
              <a:t>://www.johnsansom.com/top-10-free-sql-server-tools</a:t>
            </a:r>
            <a:r>
              <a:rPr lang="en-US" sz="2000" dirty="0" smtClean="0">
                <a:solidFill>
                  <a:schemeClr val="accent1"/>
                </a:solidFill>
              </a:rPr>
              <a:t>/</a:t>
            </a:r>
          </a:p>
          <a:p>
            <a:endParaRPr lang="en-US" sz="2000" dirty="0" smtClean="0">
              <a:solidFill>
                <a:schemeClr val="accent1"/>
              </a:solidFill>
            </a:endParaRPr>
          </a:p>
          <a:p>
            <a:endParaRPr lang="en-US" sz="2000" dirty="0" smtClean="0">
              <a:solidFill>
                <a:schemeClr val="accent1"/>
              </a:solidFill>
            </a:endParaRPr>
          </a:p>
          <a:p>
            <a:r>
              <a:rPr lang="en-US" sz="2000" dirty="0" smtClean="0"/>
              <a:t>Contact information: Kevin Howell (</a:t>
            </a:r>
            <a:r>
              <a:rPr lang="en-US" sz="2000" dirty="0" smtClean="0"/>
              <a:t>khowell@sqlpsi.com)</a:t>
            </a:r>
            <a:endParaRPr lang="en-US" sz="2000" dirty="0"/>
          </a:p>
          <a:p>
            <a:endParaRPr lang="en-US" sz="20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pBckgrndPres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4DA7E88-9BD7-4B4D-BD17-5C3458D47A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CompBckgrndPres</Template>
  <TotalTime>0</TotalTime>
  <Words>203</Words>
  <Application>Microsoft Office PowerPoint</Application>
  <PresentationFormat>On-screen Show (4:3)</PresentationFormat>
  <Paragraphs>86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Georgia</vt:lpstr>
      <vt:lpstr>Wingdings</vt:lpstr>
      <vt:lpstr>Wingdings 2</vt:lpstr>
      <vt:lpstr>CompBckgrndPres</vt:lpstr>
      <vt:lpstr>SQL Server Monitoring: DBA Lifesaver</vt:lpstr>
      <vt:lpstr>Agenda</vt:lpstr>
      <vt:lpstr>Case Study</vt:lpstr>
      <vt:lpstr>Agentless Architecture</vt:lpstr>
      <vt:lpstr>Monitoring Tool Comparisons*</vt:lpstr>
      <vt:lpstr>SQL Sentry Demo</vt:lpstr>
      <vt:lpstr>Summary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2013-04-08T18:25:50Z</dcterms:created>
  <dcterms:modified xsi:type="dcterms:W3CDTF">2015-10-23T01:33:06Z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TC102202119990</vt:lpwstr>
  </property>
</Properties>
</file>