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3" r:id="rId1"/>
  </p:sldMasterIdLst>
  <p:notesMasterIdLst>
    <p:notesMasterId r:id="rId14"/>
  </p:notesMasterIdLst>
  <p:sldIdLst>
    <p:sldId id="309" r:id="rId2"/>
    <p:sldId id="325" r:id="rId3"/>
    <p:sldId id="335" r:id="rId4"/>
    <p:sldId id="344" r:id="rId5"/>
    <p:sldId id="340" r:id="rId6"/>
    <p:sldId id="343" r:id="rId7"/>
    <p:sldId id="345" r:id="rId8"/>
    <p:sldId id="346" r:id="rId9"/>
    <p:sldId id="334" r:id="rId10"/>
    <p:sldId id="342" r:id="rId11"/>
    <p:sldId id="341" r:id="rId12"/>
    <p:sldId id="324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2999FF"/>
    <a:srgbClr val="0000CC"/>
    <a:srgbClr val="00539B"/>
    <a:srgbClr val="B9C1FF"/>
    <a:srgbClr val="9BCFFF"/>
    <a:srgbClr val="003B9A"/>
    <a:srgbClr val="81B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10" autoAdjust="0"/>
    <p:restoredTop sz="94077" autoAdjust="0"/>
  </p:normalViewPr>
  <p:slideViewPr>
    <p:cSldViewPr>
      <p:cViewPr varScale="1">
        <p:scale>
          <a:sx n="57" d="100"/>
          <a:sy n="57" d="100"/>
        </p:scale>
        <p:origin x="125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D1AC047-8A76-4A17-923D-083BD1E8C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69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D2645E4A-1747-4987-8F94-11B94D25C752}" type="slidenum">
              <a:rPr lang="en-US" b="0" smtClean="0"/>
              <a:pPr eaLnBrk="1" hangingPunct="1">
                <a:defRPr/>
              </a:pPr>
              <a:t>1</a:t>
            </a:fld>
            <a:endParaRPr lang="en-US" b="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07993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5E12AC80-ACD2-4895-8298-28868A826252}" type="slidenum">
              <a:rPr lang="en-US" b="0" smtClean="0"/>
              <a:pPr eaLnBrk="1" hangingPunct="1">
                <a:defRPr/>
              </a:pPr>
              <a:t>12</a:t>
            </a:fld>
            <a:endParaRPr lang="en-US" b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Corporate Structure, Subsidiary of Berkshire Hathaway</a:t>
            </a:r>
          </a:p>
        </p:txBody>
      </p:sp>
    </p:spTree>
    <p:extLst>
      <p:ext uri="{BB962C8B-B14F-4D97-AF65-F5344CB8AC3E}">
        <p14:creationId xmlns:p14="http://schemas.microsoft.com/office/powerpoint/2010/main" val="215162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0053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14"/>
          <p:cNvSpPr>
            <a:spLocks noChangeArrowheads="1"/>
          </p:cNvSpPr>
          <p:nvPr userDrawn="1"/>
        </p:nvSpPr>
        <p:spPr bwMode="auto">
          <a:xfrm rot="5400000">
            <a:off x="4572000" y="2286000"/>
            <a:ext cx="304800" cy="8839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D0150-0113-43AB-BA41-98A588220DB2}" type="datetime4">
              <a:rPr lang="en-US"/>
              <a:pPr>
                <a:defRPr/>
              </a:pPr>
              <a:t>October 22, 2015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766D4-24A1-4466-8F4D-FAEE1A33A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95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835FB-6FFF-4D78-A6AA-4F14FC2B8126}" type="datetime4">
              <a:rPr lang="en-US"/>
              <a:pPr>
                <a:defRPr/>
              </a:pPr>
              <a:t>October 22, 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44A2A-42F4-4C01-AB5A-D8A06BB30C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40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4A1FD-7E4B-4250-B64A-CA3295B958F5}" type="datetime4">
              <a:rPr lang="en-US"/>
              <a:pPr>
                <a:defRPr/>
              </a:pPr>
              <a:t>October 22, 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37E4A-BC1D-4B27-AF26-F3B4358C03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06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154AA-EDFE-43D5-B3D7-ECCAC9875BB5}" type="datetime4">
              <a:rPr lang="en-US"/>
              <a:pPr>
                <a:defRPr/>
              </a:pPr>
              <a:t>October 22, 2015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C1C32-6798-4E77-9F9A-2B1A31CB0C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4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F5AF-73E9-4B89-B056-E6979A3EE796}" type="datetime4">
              <a:rPr lang="en-US"/>
              <a:pPr>
                <a:defRPr/>
              </a:pPr>
              <a:t>October 22,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E31B7-0153-4E14-9BC7-098202C9E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43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5FA5B-810C-44CE-9046-02588A6C3DDF}" type="datetime4">
              <a:rPr lang="en-US"/>
              <a:pPr>
                <a:defRPr/>
              </a:pPr>
              <a:t>October 22, 2015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966CB-9E71-49CC-AEA7-3A466DECCB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774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14EF6-77B5-413A-AE27-740456241F23}" type="datetime4">
              <a:rPr lang="en-US"/>
              <a:pPr>
                <a:defRPr/>
              </a:pPr>
              <a:t>October 22, 2015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F78F1-C2FE-42F2-BAF6-82675CA8B6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07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AAFC-74FF-4775-B139-32A2A1774B6C}" type="datetime4">
              <a:rPr lang="en-US"/>
              <a:pPr>
                <a:defRPr/>
              </a:pPr>
              <a:t>October 22, 2015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F7B91-88F4-4D96-AD00-F6C969370C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4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213E1-E4B6-4097-8242-A9C55E0C1371}" type="datetime4">
              <a:rPr lang="en-US"/>
              <a:pPr>
                <a:defRPr/>
              </a:pPr>
              <a:t>October 22, 2015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88447-833E-4F98-B278-66F7677B5E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72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EB273-D4B2-41F0-A02C-84522D4AEDB1}" type="datetime4">
              <a:rPr lang="en-US"/>
              <a:pPr>
                <a:defRPr/>
              </a:pPr>
              <a:t>October 22, 2015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0B97-C899-43E8-BF57-2690213BD2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8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45D7C-CEB8-4F00-8F7A-7B4533B1BC38}" type="datetime4">
              <a:rPr lang="en-US"/>
              <a:pPr>
                <a:defRPr/>
              </a:pPr>
              <a:t>October 22, 2015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0FCAA-44F2-46BB-B698-5783E9BF7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4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041CF6C-B58C-4057-B516-3ABFBDDAD330}" type="datetime4">
              <a:rPr lang="en-US"/>
              <a:pPr>
                <a:defRPr/>
              </a:pPr>
              <a:t>October 22, 2015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9A35E67-57A4-42E9-93D8-EE2E60B4D2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68" r:id="rId2"/>
    <p:sldLayoutId id="2147484177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8" r:id="rId9"/>
    <p:sldLayoutId id="2147484174" r:id="rId10"/>
    <p:sldLayoutId id="21474841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harepoint.usli.com/IT/USLI%20SQL%20Server%20Documents/TVP_BasicInstructions.docx" TargetMode="External"/><Relationship Id="rId2" Type="http://schemas.openxmlformats.org/officeDocument/2006/relationships/hyperlink" Target="https://msdn.microsoft.com/en-us/library/bb675163(v=vs.110)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.sqlmag.com/sql-server/trouble-type-table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7470648" cy="36576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Supercharge Your </a:t>
            </a:r>
            <a:br>
              <a:rPr lang="en-US" dirty="0" smtClean="0"/>
            </a:br>
            <a:r>
              <a:rPr lang="en-US" dirty="0" smtClean="0"/>
              <a:t>Multi-Record Procedures </a:t>
            </a:r>
            <a:br>
              <a:rPr lang="en-US" dirty="0" smtClean="0"/>
            </a:br>
            <a:r>
              <a:rPr lang="en-US" sz="4000" dirty="0" smtClean="0"/>
              <a:t>with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Table-Valued Parameters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123" name="Subtitle 5"/>
          <p:cNvSpPr>
            <a:spLocks noGrp="1"/>
          </p:cNvSpPr>
          <p:nvPr>
            <p:ph type="subTitle" idx="1"/>
          </p:nvPr>
        </p:nvSpPr>
        <p:spPr>
          <a:xfrm>
            <a:off x="533400" y="4572000"/>
            <a:ext cx="7854950" cy="1752600"/>
          </a:xfrm>
        </p:spPr>
        <p:txBody>
          <a:bodyPr/>
          <a:lstStyle/>
          <a:p>
            <a:pPr marR="0"/>
            <a:r>
              <a:rPr lang="en-US" dirty="0" smtClean="0"/>
              <a:t>Kevin Howell</a:t>
            </a:r>
          </a:p>
          <a:p>
            <a:pPr marR="0"/>
            <a:r>
              <a:rPr lang="en-US" dirty="0" smtClean="0"/>
              <a:t>khowell@sqlpsi.com</a:t>
            </a:r>
            <a:endParaRPr lang="en-US" dirty="0" smtClean="0"/>
          </a:p>
          <a:p>
            <a:pPr marR="0"/>
            <a:r>
              <a:rPr lang="en-US" dirty="0" smtClean="0"/>
              <a:t>July 2015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(to Change)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657600"/>
          </a:xfrm>
        </p:spPr>
        <p:txBody>
          <a:bodyPr/>
          <a:lstStyle/>
          <a:p>
            <a:r>
              <a:rPr lang="en-US" dirty="0" smtClean="0"/>
              <a:t>Database Schema Changes</a:t>
            </a:r>
          </a:p>
          <a:p>
            <a:pPr lvl="1"/>
            <a:r>
              <a:rPr lang="en-US" dirty="0" smtClean="0"/>
              <a:t>Open Procedure(s) in SSMS</a:t>
            </a:r>
          </a:p>
          <a:p>
            <a:pPr lvl="2"/>
            <a:r>
              <a:rPr lang="en-US" dirty="0" smtClean="0"/>
              <a:t>Change the ALTER to CREATE</a:t>
            </a:r>
          </a:p>
          <a:p>
            <a:pPr lvl="1"/>
            <a:r>
              <a:rPr lang="en-US" dirty="0" smtClean="0"/>
              <a:t>Drop the Procedure</a:t>
            </a:r>
          </a:p>
          <a:p>
            <a:pPr lvl="1"/>
            <a:r>
              <a:rPr lang="en-US" dirty="0" smtClean="0"/>
              <a:t>Drop and create the Table Type (with changes)</a:t>
            </a:r>
          </a:p>
          <a:p>
            <a:pPr lvl="1"/>
            <a:r>
              <a:rPr lang="en-US" dirty="0" smtClean="0"/>
              <a:t>Re-create the procedure (with changes)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MSDN – Table-Valued Parameters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USLI - TVP Basic Instructions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The Trouble with Type Tables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</a:p>
        </p:txBody>
      </p:sp>
      <p:pic>
        <p:nvPicPr>
          <p:cNvPr id="16387" name="Picture 5" descr="C:\Users\khowell\AppData\Local\Microsoft\Windows\Temporary Internet Files\Content.IE5\OM3FE2K3\question-mark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66875"/>
            <a:ext cx="4419600" cy="471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Topics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696200" cy="4191000"/>
          </a:xfrm>
        </p:spPr>
        <p:txBody>
          <a:bodyPr/>
          <a:lstStyle/>
          <a:p>
            <a:r>
              <a:rPr lang="en-US" sz="3200" dirty="0" smtClean="0"/>
              <a:t>What?</a:t>
            </a:r>
          </a:p>
          <a:p>
            <a:r>
              <a:rPr lang="en-US" sz="3200" dirty="0" smtClean="0"/>
              <a:t>Why?</a:t>
            </a:r>
          </a:p>
          <a:p>
            <a:r>
              <a:rPr lang="en-US" sz="3200" dirty="0" smtClean="0"/>
              <a:t>How?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SQL Server, User-Defined Type </a:t>
            </a:r>
          </a:p>
          <a:p>
            <a:r>
              <a:rPr lang="en-US" smtClean="0"/>
              <a:t>Technique to pass multiple rows of data to procedure</a:t>
            </a:r>
          </a:p>
          <a:p>
            <a:r>
              <a:rPr lang="en-US" smtClean="0"/>
              <a:t>Introduced in SQL 2008</a:t>
            </a:r>
          </a:p>
          <a:p>
            <a:r>
              <a:rPr lang="en-US" smtClean="0"/>
              <a:t>Based on strongly-typed table structures in SQL Server</a:t>
            </a:r>
          </a:p>
          <a:p>
            <a:endParaRPr lang="en-US" smtClean="0"/>
          </a:p>
          <a:p>
            <a:pPr lvl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r>
              <a:rPr lang="en-US" smtClean="0"/>
              <a:t>Why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32300"/>
          </a:xfrm>
        </p:spPr>
        <p:txBody>
          <a:bodyPr/>
          <a:lstStyle/>
          <a:p>
            <a:r>
              <a:rPr lang="en-US" smtClean="0"/>
              <a:t>To </a:t>
            </a:r>
            <a:r>
              <a:rPr lang="en-US" b="1" u="sng" smtClean="0"/>
              <a:t>STOP</a:t>
            </a:r>
            <a:r>
              <a:rPr lang="en-US" smtClean="0"/>
              <a:t> iterative calls to the database</a:t>
            </a:r>
          </a:p>
          <a:p>
            <a:endParaRPr lang="en-US" smtClean="0"/>
          </a:p>
          <a:p>
            <a:pPr lvl="1"/>
            <a:endParaRPr lang="en-US" smtClean="0"/>
          </a:p>
        </p:txBody>
      </p:sp>
      <p:pic>
        <p:nvPicPr>
          <p:cNvPr id="8196" name="Picture 4" descr="C:\Users\khowell\AppData\Local\Microsoft\Windows\Temporary Internet Files\Content.IE5\39IBQSIU\Computer-carto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14600"/>
            <a:ext cx="2236788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>
            <a:cxnSpLocks noChangeShapeType="1"/>
          </p:cNvCxnSpPr>
          <p:nvPr/>
        </p:nvCxnSpPr>
        <p:spPr bwMode="auto">
          <a:xfrm>
            <a:off x="3429000" y="3124200"/>
            <a:ext cx="2514600" cy="0"/>
          </a:xfrm>
          <a:prstGeom prst="straightConnector1">
            <a:avLst/>
          </a:prstGeom>
          <a:noFill/>
          <a:ln w="127000" algn="ctr">
            <a:solidFill>
              <a:srgbClr val="0070C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 flipH="1">
            <a:off x="3429000" y="3829050"/>
            <a:ext cx="2514600" cy="0"/>
          </a:xfrm>
          <a:prstGeom prst="straightConnector1">
            <a:avLst/>
          </a:prstGeom>
          <a:noFill/>
          <a:ln w="127000" algn="ctr">
            <a:solidFill>
              <a:srgbClr val="0070C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9" name="Can 5"/>
          <p:cNvSpPr>
            <a:spLocks noChangeArrowheads="1"/>
          </p:cNvSpPr>
          <p:nvPr/>
        </p:nvSpPr>
        <p:spPr bwMode="auto">
          <a:xfrm>
            <a:off x="6400800" y="2362200"/>
            <a:ext cx="1524000" cy="2057400"/>
          </a:xfrm>
          <a:prstGeom prst="can">
            <a:avLst>
              <a:gd name="adj" fmla="val 25000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816100" y="838200"/>
            <a:ext cx="5740400" cy="5486400"/>
          </a:xfrm>
          <a:prstGeom prst="ellipse">
            <a:avLst/>
          </a:prstGeom>
          <a:noFill/>
          <a:ln w="1270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" name="Straight Connector 8"/>
          <p:cNvCxnSpPr>
            <a:cxnSpLocks noChangeShapeType="1"/>
            <a:stCxn id="7" idx="1"/>
            <a:endCxn id="7" idx="5"/>
          </p:cNvCxnSpPr>
          <p:nvPr/>
        </p:nvCxnSpPr>
        <p:spPr bwMode="auto">
          <a:xfrm>
            <a:off x="2657475" y="1641475"/>
            <a:ext cx="4057650" cy="3879850"/>
          </a:xfrm>
          <a:prstGeom prst="line">
            <a:avLst/>
          </a:prstGeom>
          <a:noFill/>
          <a:ln w="1270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3733800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n-US" b="1" u="sng" dirty="0" smtClean="0"/>
              <a:t>REPLACE</a:t>
            </a:r>
            <a:r>
              <a:rPr lang="en-US" dirty="0" smtClean="0"/>
              <a:t> XML packaging &amp; parsing</a:t>
            </a:r>
          </a:p>
          <a:p>
            <a:pPr marL="457200" lvl="1" indent="0">
              <a:buFontTx/>
              <a:buNone/>
            </a:pPr>
            <a:endParaRPr lang="en-US" dirty="0" smtClean="0"/>
          </a:p>
        </p:txBody>
      </p:sp>
      <p:pic>
        <p:nvPicPr>
          <p:cNvPr id="9220" name="Picture 4" descr="C:\Users\khowell\AppData\Local\Microsoft\Windows\Temporary Internet Files\Content.IE5\39IBQSIU\Computer-carto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65513"/>
            <a:ext cx="19050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221" name="Straight Arrow Connector 4"/>
          <p:cNvCxnSpPr>
            <a:cxnSpLocks noChangeShapeType="1"/>
          </p:cNvCxnSpPr>
          <p:nvPr/>
        </p:nvCxnSpPr>
        <p:spPr bwMode="auto">
          <a:xfrm flipV="1">
            <a:off x="4102100" y="3856038"/>
            <a:ext cx="1295400" cy="19050"/>
          </a:xfrm>
          <a:prstGeom prst="straightConnector1">
            <a:avLst/>
          </a:prstGeom>
          <a:noFill/>
          <a:ln w="127000" algn="ctr">
            <a:solidFill>
              <a:srgbClr val="0070C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2" name="Straight Arrow Connector 5"/>
          <p:cNvCxnSpPr>
            <a:cxnSpLocks noChangeShapeType="1"/>
          </p:cNvCxnSpPr>
          <p:nvPr/>
        </p:nvCxnSpPr>
        <p:spPr bwMode="auto">
          <a:xfrm flipH="1">
            <a:off x="4038600" y="4724400"/>
            <a:ext cx="1295400" cy="0"/>
          </a:xfrm>
          <a:prstGeom prst="straightConnector1">
            <a:avLst/>
          </a:prstGeom>
          <a:noFill/>
          <a:ln w="127000" algn="ctr">
            <a:solidFill>
              <a:srgbClr val="0070C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Can 6"/>
          <p:cNvSpPr>
            <a:spLocks noChangeArrowheads="1"/>
          </p:cNvSpPr>
          <p:nvPr/>
        </p:nvSpPr>
        <p:spPr bwMode="auto">
          <a:xfrm>
            <a:off x="7245350" y="3465513"/>
            <a:ext cx="1435100" cy="1816100"/>
          </a:xfrm>
          <a:prstGeom prst="can">
            <a:avLst>
              <a:gd name="adj" fmla="val 24999"/>
            </a:avLst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349500" y="3551238"/>
            <a:ext cx="1524000" cy="646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Package Into XML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86400" y="3551238"/>
            <a:ext cx="1219200" cy="646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Parse XML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73700" y="4373563"/>
            <a:ext cx="1524000" cy="646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Package Into XML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54300" y="4373563"/>
            <a:ext cx="1219200" cy="646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Parse XML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886200"/>
          </a:xfrm>
        </p:spPr>
        <p:txBody>
          <a:bodyPr/>
          <a:lstStyle/>
          <a:p>
            <a:r>
              <a:rPr lang="en-US" smtClean="0"/>
              <a:t>To </a:t>
            </a:r>
            <a:r>
              <a:rPr lang="en-US" b="1" u="sng" smtClean="0"/>
              <a:t>EXPEDITE</a:t>
            </a:r>
            <a:r>
              <a:rPr lang="en-US" smtClean="0"/>
              <a:t> debugging  of code AND procedures</a:t>
            </a:r>
          </a:p>
          <a:p>
            <a:pPr lvl="1"/>
            <a:endParaRPr lang="en-US" smtClean="0"/>
          </a:p>
        </p:txBody>
      </p:sp>
      <p:pic>
        <p:nvPicPr>
          <p:cNvPr id="10244" name="Picture 4" descr="C:\Users\khowell\AppData\Local\Microsoft\Windows\Temporary Internet Files\Content.IE5\39IBQSIU\Computer-carto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354388"/>
            <a:ext cx="19050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0" y="2514600"/>
            <a:ext cx="3352800" cy="22463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&lt;Employees&gt;</a:t>
            </a:r>
          </a:p>
          <a:p>
            <a:pPr>
              <a:defRPr/>
            </a:pPr>
            <a:r>
              <a:rPr lang="en-US" sz="1400" dirty="0"/>
              <a:t>    &lt;</a:t>
            </a:r>
            <a:r>
              <a:rPr lang="en-US" sz="1400" dirty="0" err="1"/>
              <a:t>EmployeeID</a:t>
            </a:r>
            <a:r>
              <a:rPr lang="en-US" sz="1400" dirty="0"/>
              <a:t>&gt;120&lt;/</a:t>
            </a:r>
            <a:r>
              <a:rPr lang="en-US" sz="1400" dirty="0" err="1"/>
              <a:t>EmployeeID</a:t>
            </a:r>
            <a:r>
              <a:rPr lang="en-US" sz="1400" dirty="0"/>
              <a:t>&gt;</a:t>
            </a:r>
          </a:p>
          <a:p>
            <a:pPr>
              <a:defRPr/>
            </a:pPr>
            <a:r>
              <a:rPr lang="en-US" sz="1400" dirty="0"/>
              <a:t>    &lt;</a:t>
            </a:r>
            <a:r>
              <a:rPr lang="en-US" sz="1400" dirty="0" err="1"/>
              <a:t>FirstName</a:t>
            </a:r>
            <a:r>
              <a:rPr lang="en-US" sz="1400" dirty="0"/>
              <a:t>&gt;Joe&lt;/</a:t>
            </a:r>
            <a:r>
              <a:rPr lang="en-US" sz="1400" dirty="0" err="1"/>
              <a:t>FirstName</a:t>
            </a:r>
            <a:r>
              <a:rPr lang="en-US" sz="1400" dirty="0"/>
              <a:t>&gt;</a:t>
            </a:r>
          </a:p>
          <a:p>
            <a:pPr>
              <a:defRPr/>
            </a:pPr>
            <a:r>
              <a:rPr lang="en-US" sz="1400" dirty="0"/>
              <a:t>    &lt;</a:t>
            </a:r>
            <a:r>
              <a:rPr lang="en-US" sz="1400" dirty="0" err="1"/>
              <a:t>LastName</a:t>
            </a:r>
            <a:r>
              <a:rPr lang="en-US" sz="1400" dirty="0"/>
              <a:t>&gt;Smith&lt;/</a:t>
            </a:r>
            <a:r>
              <a:rPr lang="en-US" sz="1400" dirty="0" err="1"/>
              <a:t>LastName</a:t>
            </a:r>
            <a:r>
              <a:rPr lang="en-US" sz="1400" dirty="0"/>
              <a:t>&gt;</a:t>
            </a:r>
          </a:p>
          <a:p>
            <a:pPr>
              <a:defRPr/>
            </a:pPr>
            <a:r>
              <a:rPr lang="en-US" sz="1400" dirty="0"/>
              <a:t>&lt;/Employees&gt;</a:t>
            </a:r>
          </a:p>
          <a:p>
            <a:pPr>
              <a:defRPr/>
            </a:pPr>
            <a:r>
              <a:rPr lang="en-US" sz="1400" dirty="0"/>
              <a:t>&lt;Employees&gt;</a:t>
            </a:r>
          </a:p>
          <a:p>
            <a:pPr>
              <a:defRPr/>
            </a:pPr>
            <a:r>
              <a:rPr lang="en-US" sz="1400" dirty="0"/>
              <a:t>     &lt;</a:t>
            </a:r>
            <a:r>
              <a:rPr lang="en-US" sz="1400" dirty="0" err="1"/>
              <a:t>EmployeeID</a:t>
            </a:r>
            <a:r>
              <a:rPr lang="en-US" sz="1400" dirty="0"/>
              <a:t>&gt;124&lt;/</a:t>
            </a:r>
            <a:r>
              <a:rPr lang="en-US" sz="1400" dirty="0" err="1"/>
              <a:t>EmployeeID</a:t>
            </a:r>
            <a:r>
              <a:rPr lang="en-US" sz="1400" dirty="0"/>
              <a:t>&gt;</a:t>
            </a:r>
          </a:p>
          <a:p>
            <a:pPr>
              <a:defRPr/>
            </a:pPr>
            <a:r>
              <a:rPr lang="en-US" sz="1400" dirty="0"/>
              <a:t>     &lt;</a:t>
            </a:r>
            <a:r>
              <a:rPr lang="en-US" sz="1400" dirty="0" err="1"/>
              <a:t>FirstName</a:t>
            </a:r>
            <a:r>
              <a:rPr lang="en-US" sz="1400" dirty="0"/>
              <a:t>&gt;Sally&lt;/</a:t>
            </a:r>
            <a:r>
              <a:rPr lang="en-US" sz="1400" dirty="0" err="1"/>
              <a:t>FirstName</a:t>
            </a:r>
            <a:r>
              <a:rPr lang="en-US" sz="1400" dirty="0"/>
              <a:t>&gt;</a:t>
            </a:r>
          </a:p>
          <a:p>
            <a:pPr>
              <a:defRPr/>
            </a:pPr>
            <a:r>
              <a:rPr lang="en-US" sz="1400" dirty="0"/>
              <a:t>     &lt;</a:t>
            </a:r>
            <a:r>
              <a:rPr lang="en-US" sz="1400" dirty="0" err="1"/>
              <a:t>LastName</a:t>
            </a:r>
            <a:r>
              <a:rPr lang="en-US" sz="1400" dirty="0"/>
              <a:t>&gt;Jones&lt;/</a:t>
            </a:r>
            <a:r>
              <a:rPr lang="en-US" sz="1400" dirty="0" err="1"/>
              <a:t>LastName</a:t>
            </a:r>
            <a:r>
              <a:rPr lang="en-US" sz="1400" dirty="0"/>
              <a:t>&gt;</a:t>
            </a:r>
          </a:p>
          <a:p>
            <a:pPr>
              <a:defRPr/>
            </a:pPr>
            <a:r>
              <a:rPr lang="en-US" sz="1400" dirty="0"/>
              <a:t>&lt;/Employees&gt;</a:t>
            </a:r>
          </a:p>
        </p:txBody>
      </p: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2971800" y="3019425"/>
            <a:ext cx="12192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u="sng" dirty="0"/>
              <a:t>XML</a:t>
            </a:r>
          </a:p>
        </p:txBody>
      </p:sp>
      <p:sp>
        <p:nvSpPr>
          <p:cNvPr id="10247" name="TextBox 8"/>
          <p:cNvSpPr txBox="1">
            <a:spLocks noChangeArrowheads="1"/>
          </p:cNvSpPr>
          <p:nvPr/>
        </p:nvSpPr>
        <p:spPr bwMode="auto">
          <a:xfrm>
            <a:off x="2971800" y="5237163"/>
            <a:ext cx="1219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u="sng" dirty="0"/>
              <a:t>TVP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495800" y="5091113"/>
          <a:ext cx="3429000" cy="6686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3475"/>
                <a:gridCol w="1162525"/>
                <a:gridCol w="1143000"/>
              </a:tblGrid>
              <a:tr h="2227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err="1">
                          <a:effectLst/>
                        </a:rPr>
                        <a:t>EmployeeID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6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FirstName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6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err="1">
                          <a:effectLst/>
                        </a:rPr>
                        <a:t>LastName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6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227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6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Joe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6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Smith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6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227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124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6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Sally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6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Jones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6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246" grpId="0"/>
      <p:bldP spid="102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429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3975100"/>
          </a:xfrm>
        </p:spPr>
        <p:txBody>
          <a:bodyPr/>
          <a:lstStyle/>
          <a:p>
            <a:r>
              <a:rPr lang="en-US" smtClean="0"/>
              <a:t>To </a:t>
            </a:r>
            <a:r>
              <a:rPr lang="en-US" b="1" u="sng" smtClean="0"/>
              <a:t>SPEED</a:t>
            </a:r>
            <a:r>
              <a:rPr lang="en-US" smtClean="0"/>
              <a:t> up procedures</a:t>
            </a:r>
          </a:p>
          <a:p>
            <a:endParaRPr lang="en-US" smtClean="0"/>
          </a:p>
          <a:p>
            <a:pPr lvl="1"/>
            <a:endParaRPr lang="en-US" smtClean="0"/>
          </a:p>
        </p:txBody>
      </p:sp>
      <p:pic>
        <p:nvPicPr>
          <p:cNvPr id="11268" name="Picture 2" descr="http://3.bp.blogspot.com/-j8WB1M82RMQ/Thno1Z_2IEI/AAAAAAAACF0/TlYTXUBXL9c/s1600/105+TVPs+Vs+XML+-+An+Analysis+Through+.NET+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828800"/>
            <a:ext cx="662940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Box 8"/>
          <p:cNvSpPr txBox="1">
            <a:spLocks noChangeArrowheads="1"/>
          </p:cNvSpPr>
          <p:nvPr/>
        </p:nvSpPr>
        <p:spPr bwMode="auto">
          <a:xfrm>
            <a:off x="381000" y="3387725"/>
            <a:ext cx="121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0"/>
              <a:t>TIME</a:t>
            </a:r>
          </a:p>
        </p:txBody>
      </p:sp>
      <p:sp>
        <p:nvSpPr>
          <p:cNvPr id="11270" name="TextBox 9"/>
          <p:cNvSpPr txBox="1">
            <a:spLocks noChangeArrowheads="1"/>
          </p:cNvSpPr>
          <p:nvPr/>
        </p:nvSpPr>
        <p:spPr bwMode="auto">
          <a:xfrm>
            <a:off x="3886200" y="6172200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000" b="0"/>
              <a:t># RECORDS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(to Create)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467600" cy="4203700"/>
          </a:xfrm>
        </p:spPr>
        <p:txBody>
          <a:bodyPr/>
          <a:lstStyle/>
          <a:p>
            <a:r>
              <a:rPr lang="en-US" smtClean="0"/>
              <a:t>Database</a:t>
            </a:r>
          </a:p>
          <a:p>
            <a:pPr lvl="1"/>
            <a:r>
              <a:rPr lang="en-US" smtClean="0"/>
              <a:t>Create User-Defined Table Type</a:t>
            </a:r>
          </a:p>
          <a:p>
            <a:pPr lvl="1"/>
            <a:r>
              <a:rPr lang="en-US" smtClean="0"/>
              <a:t>Grant Permissions on the Table Type</a:t>
            </a:r>
          </a:p>
          <a:p>
            <a:pPr lvl="1"/>
            <a:r>
              <a:rPr lang="en-US" smtClean="0"/>
              <a:t>Create/Modify Procedure to use Table Type</a:t>
            </a:r>
          </a:p>
          <a:p>
            <a:r>
              <a:rPr lang="en-US" smtClean="0"/>
              <a:t>Code</a:t>
            </a:r>
          </a:p>
          <a:p>
            <a:pPr lvl="1"/>
            <a:r>
              <a:rPr lang="en-US" smtClean="0"/>
              <a:t>Create a DataTable definition that represents the Table Type</a:t>
            </a:r>
          </a:p>
          <a:p>
            <a:pPr lvl="1"/>
            <a:r>
              <a:rPr lang="en-US" smtClean="0"/>
              <a:t>Fill the DataTable from existing collection</a:t>
            </a:r>
          </a:p>
          <a:p>
            <a:pPr lvl="1"/>
            <a:r>
              <a:rPr lang="en-US" smtClean="0"/>
              <a:t>Pass the DataTable into the Stored Procedure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18538</TotalTime>
  <Words>251</Words>
  <Application>Microsoft Office PowerPoint</Application>
  <PresentationFormat>On-screen Show (4:3)</PresentationFormat>
  <Paragraphs>73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Flow</vt:lpstr>
      <vt:lpstr>Supercharge Your  Multi-Record Procedures  with Table-Valued Parameters  </vt:lpstr>
      <vt:lpstr>Topics</vt:lpstr>
      <vt:lpstr>What</vt:lpstr>
      <vt:lpstr>Why</vt:lpstr>
      <vt:lpstr>Why</vt:lpstr>
      <vt:lpstr>Why</vt:lpstr>
      <vt:lpstr>Why</vt:lpstr>
      <vt:lpstr>Demo</vt:lpstr>
      <vt:lpstr>How (to Create)</vt:lpstr>
      <vt:lpstr>How (to Change)</vt:lpstr>
      <vt:lpstr>Resources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23 pt/white/Arial</dc:title>
  <dc:creator>Tom Pepe</dc:creator>
  <cp:lastModifiedBy>Kevin Howell</cp:lastModifiedBy>
  <cp:revision>128</cp:revision>
  <dcterms:created xsi:type="dcterms:W3CDTF">2011-10-19T14:38:53Z</dcterms:created>
  <dcterms:modified xsi:type="dcterms:W3CDTF">2015-10-23T01:38:05Z</dcterms:modified>
</cp:coreProperties>
</file>